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09" r:id="rId3"/>
    <p:sldId id="322" r:id="rId4"/>
    <p:sldId id="337" r:id="rId5"/>
    <p:sldId id="344" r:id="rId6"/>
    <p:sldId id="339" r:id="rId7"/>
    <p:sldId id="336" r:id="rId8"/>
    <p:sldId id="340" r:id="rId9"/>
    <p:sldId id="342" r:id="rId10"/>
    <p:sldId id="338" r:id="rId11"/>
    <p:sldId id="331" r:id="rId12"/>
    <p:sldId id="332" r:id="rId13"/>
    <p:sldId id="333" r:id="rId14"/>
    <p:sldId id="313" r:id="rId15"/>
    <p:sldId id="350" r:id="rId16"/>
    <p:sldId id="348" r:id="rId17"/>
    <p:sldId id="347" r:id="rId18"/>
    <p:sldId id="351" r:id="rId19"/>
    <p:sldId id="346" r:id="rId20"/>
    <p:sldId id="318" r:id="rId21"/>
    <p:sldId id="319" r:id="rId22"/>
    <p:sldId id="321" r:id="rId23"/>
    <p:sldId id="343" r:id="rId24"/>
    <p:sldId id="345" r:id="rId25"/>
    <p:sldId id="349" r:id="rId26"/>
    <p:sldId id="352" r:id="rId27"/>
    <p:sldId id="353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71" autoAdjust="0"/>
  </p:normalViewPr>
  <p:slideViewPr>
    <p:cSldViewPr>
      <p:cViewPr>
        <p:scale>
          <a:sx n="70" d="100"/>
          <a:sy n="70" d="100"/>
        </p:scale>
        <p:origin x="-80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CC5CB-D609-4B87-98FC-4CE3E5C3FC49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77D7-6E42-4C4E-BAEC-B22640362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54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004FF-FE9C-4D02-AA0A-AFFB9760A199}" type="slidenum">
              <a:rPr lang="en-GB"/>
              <a:pPr/>
              <a:t>1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NHS Innovations South East is a dedicated team of professionals assisting staff within this Trust to develop and protect their ideas, or at the very least get recognition for their ideas.</a:t>
            </a:r>
          </a:p>
          <a:p>
            <a:endParaRPr lang="en-GB"/>
          </a:p>
          <a:p>
            <a:r>
              <a:rPr lang="en-GB"/>
              <a:t>The 15 strong team works closely with NHS Trusts across South East England and supports staff across a wide range of projects from training manuals to software and medical devices.</a:t>
            </a:r>
          </a:p>
          <a:p>
            <a:endParaRPr lang="en-GB"/>
          </a:p>
          <a:p>
            <a:r>
              <a:rPr lang="en-GB"/>
              <a:t>Several of these ideas are being to market allowing patients access to the technology. 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76" y="52684"/>
            <a:ext cx="86423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7560461" y="728959"/>
            <a:ext cx="133271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NHS Innovations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South East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2179456" y="700384"/>
            <a:ext cx="5381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 &amp; Technology Innovations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 userDrawn="1"/>
        </p:nvSpPr>
        <p:spPr bwMode="auto">
          <a:xfrm>
            <a:off x="2689221" y="1468124"/>
            <a:ext cx="3059113" cy="74616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Innovation – ideas into reality</a:t>
            </a:r>
          </a:p>
        </p:txBody>
      </p:sp>
      <p:sp>
        <p:nvSpPr>
          <p:cNvPr id="13" name="Oval 8"/>
          <p:cNvSpPr>
            <a:spLocks noChangeArrowheads="1"/>
          </p:cNvSpPr>
          <p:nvPr userDrawn="1"/>
        </p:nvSpPr>
        <p:spPr bwMode="auto">
          <a:xfrm>
            <a:off x="479041" y="2484320"/>
            <a:ext cx="1368623" cy="39655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6629376" y="2453562"/>
            <a:ext cx="1989852" cy="45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Technology</a:t>
            </a:r>
          </a:p>
        </p:txBody>
      </p:sp>
      <p:sp>
        <p:nvSpPr>
          <p:cNvPr id="15" name="Oval 10"/>
          <p:cNvSpPr>
            <a:spLocks noChangeArrowheads="1"/>
          </p:cNvSpPr>
          <p:nvPr userDrawn="1"/>
        </p:nvSpPr>
        <p:spPr bwMode="auto">
          <a:xfrm>
            <a:off x="482374" y="3545287"/>
            <a:ext cx="1368602" cy="45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100% </a:t>
            </a:r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3714963" y="2304598"/>
            <a:ext cx="1741634" cy="53746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Some Service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Some Technology</a:t>
            </a:r>
          </a:p>
        </p:txBody>
      </p:sp>
      <p:sp>
        <p:nvSpPr>
          <p:cNvPr id="17" name="Oval 12"/>
          <p:cNvSpPr>
            <a:spLocks noChangeArrowheads="1"/>
          </p:cNvSpPr>
          <p:nvPr userDrawn="1"/>
        </p:nvSpPr>
        <p:spPr bwMode="auto">
          <a:xfrm>
            <a:off x="6660233" y="3588160"/>
            <a:ext cx="1989852" cy="51003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100% Technology </a:t>
            </a:r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209376" y="4437112"/>
            <a:ext cx="2322265" cy="104316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 in process / procedure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intellectual property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Lean / Six Sigma </a:t>
            </a:r>
            <a:r>
              <a:rPr lang="en-GB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GB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32"/>
          <p:cNvSpPr>
            <a:spLocks noChangeShapeType="1"/>
          </p:cNvSpPr>
          <p:nvPr userDrawn="1"/>
        </p:nvSpPr>
        <p:spPr bwMode="auto">
          <a:xfrm flipV="1">
            <a:off x="1842107" y="2573331"/>
            <a:ext cx="1872855" cy="1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auto">
          <a:xfrm flipH="1" flipV="1">
            <a:off x="5456596" y="2573331"/>
            <a:ext cx="1172779" cy="1065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Line 34"/>
          <p:cNvSpPr>
            <a:spLocks noChangeShapeType="1"/>
          </p:cNvSpPr>
          <p:nvPr userDrawn="1"/>
        </p:nvSpPr>
        <p:spPr bwMode="auto">
          <a:xfrm>
            <a:off x="7546603" y="2906232"/>
            <a:ext cx="23318" cy="681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6" name="Line 35"/>
          <p:cNvSpPr>
            <a:spLocks noChangeShapeType="1"/>
          </p:cNvSpPr>
          <p:nvPr userDrawn="1"/>
        </p:nvSpPr>
        <p:spPr bwMode="auto">
          <a:xfrm>
            <a:off x="1153483" y="2879850"/>
            <a:ext cx="0" cy="66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7" name="Line 36"/>
          <p:cNvSpPr>
            <a:spLocks noChangeShapeType="1"/>
          </p:cNvSpPr>
          <p:nvPr userDrawn="1"/>
        </p:nvSpPr>
        <p:spPr bwMode="auto">
          <a:xfrm>
            <a:off x="1547664" y="2862790"/>
            <a:ext cx="1872208" cy="2340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" name="Line 37"/>
          <p:cNvSpPr>
            <a:spLocks noChangeShapeType="1"/>
          </p:cNvSpPr>
          <p:nvPr userDrawn="1"/>
        </p:nvSpPr>
        <p:spPr bwMode="auto">
          <a:xfrm>
            <a:off x="4559292" y="2842066"/>
            <a:ext cx="0" cy="265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9" name="Line 38"/>
          <p:cNvSpPr>
            <a:spLocks noChangeShapeType="1"/>
          </p:cNvSpPr>
          <p:nvPr userDrawn="1"/>
        </p:nvSpPr>
        <p:spPr bwMode="auto">
          <a:xfrm>
            <a:off x="7557341" y="4127916"/>
            <a:ext cx="0" cy="7131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Rectangle 39"/>
          <p:cNvSpPr>
            <a:spLocks noChangeArrowheads="1"/>
          </p:cNvSpPr>
          <p:nvPr userDrawn="1"/>
        </p:nvSpPr>
        <p:spPr bwMode="auto">
          <a:xfrm>
            <a:off x="323713" y="5762535"/>
            <a:ext cx="1617033" cy="3990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Oval 14"/>
          <p:cNvSpPr>
            <a:spLocks noChangeArrowheads="1"/>
          </p:cNvSpPr>
          <p:nvPr userDrawn="1"/>
        </p:nvSpPr>
        <p:spPr bwMode="auto">
          <a:xfrm>
            <a:off x="2811119" y="5014825"/>
            <a:ext cx="3007557" cy="13929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 userDrawn="1"/>
        </p:nvSpPr>
        <p:spPr bwMode="auto">
          <a:xfrm>
            <a:off x="3285931" y="5203456"/>
            <a:ext cx="2210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Change in process/procedure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Requirement for training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Maybe some IP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Brochure/book/ DVD / CD 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Software / e-learning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2989491" y="3107245"/>
            <a:ext cx="3600400" cy="1838749"/>
            <a:chOff x="3211308" y="2827443"/>
            <a:chExt cx="3376817" cy="1838749"/>
          </a:xfrm>
        </p:grpSpPr>
        <p:sp>
          <p:nvSpPr>
            <p:cNvPr id="32" name="Oval 44"/>
            <p:cNvSpPr>
              <a:spLocks noChangeArrowheads="1"/>
            </p:cNvSpPr>
            <p:nvPr userDrawn="1"/>
          </p:nvSpPr>
          <p:spPr bwMode="auto">
            <a:xfrm>
              <a:off x="3211308" y="2827443"/>
              <a:ext cx="3020778" cy="16919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Text Box 45"/>
            <p:cNvSpPr txBox="1">
              <a:spLocks noChangeArrowheads="1"/>
            </p:cNvSpPr>
            <p:nvPr userDrawn="1"/>
          </p:nvSpPr>
          <p:spPr bwMode="auto">
            <a:xfrm>
              <a:off x="4721697" y="3579088"/>
              <a:ext cx="1866428" cy="28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Text Box 46"/>
            <p:cNvSpPr txBox="1">
              <a:spLocks noChangeArrowheads="1"/>
            </p:cNvSpPr>
            <p:nvPr userDrawn="1"/>
          </p:nvSpPr>
          <p:spPr bwMode="auto">
            <a:xfrm>
              <a:off x="3674822" y="3004199"/>
              <a:ext cx="2425946" cy="166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Technology – Catalyst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For change in process/procedure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IP in software/medical device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Diagnostic etc. May also require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Training material.   Service </a:t>
              </a:r>
              <a:r>
                <a:rPr lang="en-GB" sz="1200" dirty="0" smtClean="0">
                  <a:solidFill>
                    <a:schemeClr val="bg1"/>
                  </a:solidFill>
                </a:rPr>
                <a:t>Transform/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Process / procedure changes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Oval 47"/>
          <p:cNvSpPr>
            <a:spLocks noChangeArrowheads="1"/>
          </p:cNvSpPr>
          <p:nvPr userDrawn="1"/>
        </p:nvSpPr>
        <p:spPr bwMode="auto">
          <a:xfrm>
            <a:off x="6077931" y="4841113"/>
            <a:ext cx="2686655" cy="1683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 userDrawn="1"/>
        </p:nvSpPr>
        <p:spPr bwMode="auto">
          <a:xfrm>
            <a:off x="6516216" y="5014825"/>
            <a:ext cx="224837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</a:rPr>
              <a:t>Little/no change in process/procedure.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</a:rPr>
              <a:t>Affects efficiency/cost/patient benefit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</a:rPr>
              <a:t>IP in software / medical device or diagnostic </a:t>
            </a:r>
            <a:r>
              <a:rPr lang="en-GB" sz="1200" dirty="0" err="1">
                <a:solidFill>
                  <a:schemeClr val="bg1"/>
                </a:solidFill>
              </a:rPr>
              <a:t>etc</a:t>
            </a:r>
            <a:endParaRPr lang="en-GB" sz="1200" dirty="0">
              <a:solidFill>
                <a:schemeClr val="bg1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 userDrawn="1"/>
        </p:nvSpPr>
        <p:spPr bwMode="auto">
          <a:xfrm>
            <a:off x="1048443" y="4004953"/>
            <a:ext cx="0" cy="43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 userDrawn="1"/>
        </p:nvSpPr>
        <p:spPr bwMode="auto">
          <a:xfrm>
            <a:off x="323713" y="5760441"/>
            <a:ext cx="1584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Intellectual Property involved</a:t>
            </a:r>
          </a:p>
        </p:txBody>
      </p:sp>
      <p:pic>
        <p:nvPicPr>
          <p:cNvPr id="41" name="Picture 4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168" y="1524294"/>
            <a:ext cx="440785" cy="6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1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4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1A7B-28F6-46A8-8C7B-B2B9DE867F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4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1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9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7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5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0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81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9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35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6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3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1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5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3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8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9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668A-1609-4B49-AC8C-5EEA4EB621AF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E81A0-F71E-4466-BAE8-456CDB99FC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7560461" y="728959"/>
            <a:ext cx="133271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NHS Innovations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South East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4"/>
            <a:ext cx="1066418" cy="6875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3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5BF2-0EA2-4624-9C25-E28D1B5FC1F2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B670-86A6-4E46-8BAF-2D48DDC8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7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ge fold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46"/>
            <a:ext cx="9144000" cy="68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nhs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838" y="17970"/>
            <a:ext cx="3384550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780780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 that App!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Oxford Academic Health Science Network</a:t>
            </a:r>
          </a:p>
          <a:p>
            <a:pPr algn="ctr"/>
            <a:endParaRPr lang="en-GB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 January 2014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 Anthony Hill, Senior Innovation Manager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2314985" y="395878"/>
            <a:ext cx="4837430" cy="6028690"/>
            <a:chOff x="2843808" y="460758"/>
            <a:chExt cx="4837430" cy="6028690"/>
          </a:xfrm>
        </p:grpSpPr>
        <p:grpSp>
          <p:nvGrpSpPr>
            <p:cNvPr id="50" name="Group 49"/>
            <p:cNvGrpSpPr/>
            <p:nvPr/>
          </p:nvGrpSpPr>
          <p:grpSpPr>
            <a:xfrm>
              <a:off x="2843808" y="460758"/>
              <a:ext cx="4837430" cy="6028690"/>
              <a:chOff x="3682051" y="649075"/>
              <a:chExt cx="4837430" cy="60286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741741" y="3384020"/>
                <a:ext cx="2153285" cy="683260"/>
                <a:chOff x="0" y="-8344"/>
                <a:chExt cx="3010822" cy="725711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0" y="0"/>
                  <a:ext cx="3010822" cy="717367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0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44" name="TextBox 68"/>
                <p:cNvSpPr txBox="1"/>
                <p:nvPr/>
              </p:nvSpPr>
              <p:spPr>
                <a:xfrm>
                  <a:off x="313847" y="-8344"/>
                  <a:ext cx="2615675" cy="662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200" b="1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Internal  Development</a:t>
                  </a:r>
                  <a:r>
                    <a:rPr lang="en-GB" sz="1200">
                      <a:effectLst/>
                      <a:latin typeface="Calibri"/>
                      <a:ea typeface="Times New Roman"/>
                      <a:cs typeface="Times New Roman"/>
                    </a:rPr>
                    <a:t> </a:t>
                  </a:r>
                  <a:r>
                    <a:rPr lang="en-GB" sz="1200" b="1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or Outsourced?</a:t>
                  </a:r>
                  <a:endParaRPr lang="en-GB" sz="10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5" name="Rounded Rectangle 4"/>
              <p:cNvSpPr/>
              <p:nvPr/>
            </p:nvSpPr>
            <p:spPr>
              <a:xfrm>
                <a:off x="6039806" y="1960350"/>
                <a:ext cx="2409825" cy="112268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5400000" flipV="1">
                <a:off x="5964876" y="2608050"/>
                <a:ext cx="0" cy="1651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7" name="Rounded Rectangle 6"/>
              <p:cNvSpPr/>
              <p:nvPr/>
            </p:nvSpPr>
            <p:spPr>
              <a:xfrm>
                <a:off x="4271010" y="6186910"/>
                <a:ext cx="1595755" cy="490855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12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Proceed to STAGE 2</a:t>
                </a:r>
                <a:endParaRPr lang="en-GB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735391" y="2426440"/>
                <a:ext cx="2153920" cy="51244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716341" y="4427325"/>
                <a:ext cx="2153920" cy="51244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 flipV="1">
                <a:off x="5956939" y="4597822"/>
                <a:ext cx="0" cy="154305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11" name="TextBox 67"/>
              <p:cNvSpPr txBox="1"/>
              <p:nvPr/>
            </p:nvSpPr>
            <p:spPr>
              <a:xfrm>
                <a:off x="3838896" y="4438120"/>
                <a:ext cx="2000250" cy="4483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Business Justification Case</a:t>
                </a:r>
                <a:endParaRPr lang="en-GB" sz="1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690306" y="4883255"/>
                <a:ext cx="2377352" cy="1255397"/>
                <a:chOff x="0" y="0"/>
                <a:chExt cx="2377967" cy="1255851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rot="5400000">
                  <a:off x="888520" y="243186"/>
                  <a:ext cx="494096" cy="772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8" name="Flowchart: Decision 37"/>
                <p:cNvSpPr/>
                <p:nvPr/>
              </p:nvSpPr>
              <p:spPr>
                <a:xfrm>
                  <a:off x="845388" y="493352"/>
                  <a:ext cx="565205" cy="319255"/>
                </a:xfrm>
                <a:prstGeom prst="flowChartDecision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0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1121434" y="795276"/>
                  <a:ext cx="7442" cy="460575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40" name="TextBox 79"/>
                <p:cNvSpPr txBox="1"/>
                <p:nvPr/>
              </p:nvSpPr>
              <p:spPr>
                <a:xfrm>
                  <a:off x="1354347" y="432967"/>
                  <a:ext cx="1023620" cy="706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2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Go / No</a:t>
                  </a: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 </a:t>
                  </a:r>
                  <a:r>
                    <a:rPr lang="en-GB" sz="12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Go Decision</a:t>
                  </a:r>
                  <a:endParaRPr lang="en-GB" sz="10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 rot="5400000">
                  <a:off x="664234" y="458846"/>
                  <a:ext cx="7720" cy="40845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4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432967"/>
                  <a:ext cx="457200" cy="500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200">
                      <a:effectLst/>
                      <a:latin typeface="Calibri"/>
                      <a:ea typeface="Times New Roman"/>
                      <a:cs typeface="Times New Roman"/>
                    </a:rPr>
                    <a:t>No</a:t>
                  </a:r>
                  <a:endParaRPr lang="en-GB" sz="10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6109656" y="3187170"/>
                <a:ext cx="2409825" cy="88328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200">
                    <a:effectLst/>
                    <a:latin typeface="Calibri"/>
                    <a:ea typeface="Times New Roman"/>
                    <a:cs typeface="Times New Roman"/>
                  </a:rPr>
                  <a:t>Identify Suppliers / collaborators?</a:t>
                </a:r>
                <a:r>
                  <a:rPr lang="en-GB" sz="1800"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GB" sz="1200">
                    <a:effectLst/>
                    <a:latin typeface="Calibri"/>
                    <a:ea typeface="Times New Roman"/>
                    <a:cs typeface="Times New Roman"/>
                  </a:rPr>
                  <a:t>Procurement process?</a:t>
                </a:r>
                <a:endParaRPr lang="en-GB" sz="1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 flipV="1">
                <a:off x="5995991" y="3534515"/>
                <a:ext cx="0" cy="1651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15" name="TextBox 62"/>
              <p:cNvSpPr txBox="1"/>
              <p:nvPr/>
            </p:nvSpPr>
            <p:spPr>
              <a:xfrm>
                <a:off x="3919541" y="2416280"/>
                <a:ext cx="1793240" cy="5010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Stakeholder /Target</a:t>
                </a:r>
                <a:endParaRPr lang="en-GB" sz="100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Audience Analysis</a:t>
                </a:r>
                <a:endParaRPr lang="en-GB" sz="1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3730946" y="1167235"/>
                <a:ext cx="4739004" cy="723266"/>
                <a:chOff x="0" y="0"/>
                <a:chExt cx="6623685" cy="101169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0" y="294784"/>
                  <a:ext cx="6623685" cy="716915"/>
                  <a:chOff x="-1617295" y="2776561"/>
                  <a:chExt cx="6336704" cy="792088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-1617295" y="2776561"/>
                    <a:ext cx="2880320" cy="792088"/>
                  </a:xfrm>
                  <a:prstGeom prst="round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Bef>
                        <a:spcPts val="1000"/>
                      </a:spcBef>
                      <a:spcAft>
                        <a:spcPts val="1000"/>
                      </a:spcAft>
                    </a:pPr>
                    <a:r>
                      <a:rPr lang="en-GB" sz="10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1479049" y="2776561"/>
                    <a:ext cx="3240360" cy="792088"/>
                  </a:xfrm>
                  <a:prstGeom prst="round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Bef>
                        <a:spcPts val="1000"/>
                      </a:spcBef>
                      <a:spcAft>
                        <a:spcPts val="1000"/>
                      </a:spcAft>
                    </a:pPr>
                    <a:r>
                      <a:rPr lang="en-GB" sz="10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35" name="Straight Connector 34"/>
                  <p:cNvCxnSpPr>
                    <a:stCxn id="33" idx="3"/>
                    <a:endCxn id="34" idx="1"/>
                  </p:cNvCxnSpPr>
                  <p:nvPr/>
                </p:nvCxnSpPr>
                <p:spPr>
                  <a:xfrm>
                    <a:off x="1263025" y="3172605"/>
                    <a:ext cx="216024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" name="TextBox 20"/>
                  <p:cNvSpPr txBox="1"/>
                  <p:nvPr/>
                </p:nvSpPr>
                <p:spPr>
                  <a:xfrm>
                    <a:off x="1484454" y="2803377"/>
                    <a:ext cx="3234955" cy="7014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Bef>
                        <a:spcPts val="1000"/>
                      </a:spcBef>
                      <a:spcAft>
                        <a:spcPts val="1000"/>
                      </a:spcAft>
                    </a:pPr>
                    <a:r>
                      <a:rPr lang="en-GB" sz="120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Am I “reinventing the Wheel”?</a:t>
                    </a:r>
                    <a:endParaRPr lang="en-GB" sz="1000">
                      <a:effectLst/>
                      <a:latin typeface="Calibri"/>
                      <a:ea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31" name="Straight Arrow Connector 30"/>
                <p:cNvCxnSpPr/>
                <p:nvPr/>
              </p:nvCxnSpPr>
              <p:spPr>
                <a:xfrm rot="5400000">
                  <a:off x="1272396" y="195580"/>
                  <a:ext cx="391160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2" name="TextBox 37"/>
                <p:cNvSpPr txBox="1"/>
                <p:nvPr/>
              </p:nvSpPr>
              <p:spPr>
                <a:xfrm>
                  <a:off x="112143" y="294784"/>
                  <a:ext cx="2570787" cy="659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b="1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Competitive Analysis</a:t>
                  </a:r>
                  <a:endParaRPr lang="en-GB" sz="100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b="1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(Validated Apps)</a:t>
                  </a:r>
                  <a:endParaRPr lang="en-GB" sz="10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724596" y="649075"/>
                <a:ext cx="4739004" cy="512445"/>
                <a:chOff x="0" y="0"/>
                <a:chExt cx="6623685" cy="716915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0" y="0"/>
                  <a:ext cx="6623685" cy="716915"/>
                  <a:chOff x="-2772308" y="2772308"/>
                  <a:chExt cx="6336704" cy="792088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-2772308" y="2772308"/>
                    <a:ext cx="2880320" cy="792088"/>
                  </a:xfrm>
                  <a:prstGeom prst="round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Bef>
                        <a:spcPts val="1000"/>
                      </a:spcBef>
                      <a:spcAft>
                        <a:spcPts val="1000"/>
                      </a:spcAft>
                    </a:pPr>
                    <a:r>
                      <a:rPr lang="en-GB" sz="10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24036" y="2772308"/>
                    <a:ext cx="3240360" cy="792088"/>
                  </a:xfrm>
                  <a:prstGeom prst="round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Bef>
                        <a:spcPts val="1000"/>
                      </a:spcBef>
                      <a:spcAft>
                        <a:spcPts val="1000"/>
                      </a:spcAft>
                    </a:pPr>
                    <a:r>
                      <a:rPr lang="en-GB" sz="10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28" name="Straight Connector 27"/>
                  <p:cNvCxnSpPr>
                    <a:stCxn id="26" idx="3"/>
                    <a:endCxn id="27" idx="1"/>
                  </p:cNvCxnSpPr>
                  <p:nvPr/>
                </p:nvCxnSpPr>
                <p:spPr>
                  <a:xfrm>
                    <a:off x="108012" y="3168352"/>
                    <a:ext cx="216024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sp>
                <p:nvSpPr>
                  <p:cNvPr id="29" name="TextBox 13"/>
                  <p:cNvSpPr txBox="1"/>
                  <p:nvPr/>
                </p:nvSpPr>
                <p:spPr>
                  <a:xfrm>
                    <a:off x="329253" y="2822705"/>
                    <a:ext cx="3234955" cy="7416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Bef>
                        <a:spcPts val="1000"/>
                      </a:spcBef>
                      <a:spcAft>
                        <a:spcPts val="1000"/>
                      </a:spcAft>
                    </a:pPr>
                    <a:r>
                      <a:rPr lang="en-GB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What are your goals</a:t>
                    </a:r>
                    <a:r>
                      <a:rPr lang="en-GB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? Why </a:t>
                    </a:r>
                    <a:r>
                      <a:rPr lang="en-GB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develop a mobile app?</a:t>
                    </a:r>
                    <a:endParaRPr lang="en-GB" sz="1200" dirty="0">
                      <a:effectLst/>
                      <a:latin typeface="Calibri"/>
                      <a:ea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5" name="TextBox 9"/>
                <p:cNvSpPr txBox="1"/>
                <p:nvPr/>
              </p:nvSpPr>
              <p:spPr>
                <a:xfrm>
                  <a:off x="396814" y="45678"/>
                  <a:ext cx="2555668" cy="671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b="1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Needs Assessment</a:t>
                  </a:r>
                  <a:endParaRPr lang="en-GB" sz="10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6046156" y="4189835"/>
                <a:ext cx="2423160" cy="225107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Value Proposition?</a:t>
                </a:r>
                <a:endParaRPr lang="en-GB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Patient /organisational benefit ? Resources?  Costs? Risks?</a:t>
                </a:r>
                <a:endParaRPr lang="en-GB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Commercialisation strategy?</a:t>
                </a:r>
                <a:endParaRPr lang="en-GB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Intellectual Property in app? – copyright in code, database </a:t>
                </a:r>
                <a:r>
                  <a:rPr lang="en-GB" sz="12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rights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, trademark branding</a:t>
                </a:r>
                <a:endParaRPr lang="en-GB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Sustainability?  Ongoing support and costs?</a:t>
                </a:r>
                <a:endParaRPr lang="en-GB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" name="Flowchart: Decision 18"/>
              <p:cNvSpPr/>
              <p:nvPr/>
            </p:nvSpPr>
            <p:spPr>
              <a:xfrm>
                <a:off x="4509456" y="2020675"/>
                <a:ext cx="565150" cy="318770"/>
              </a:xfrm>
              <a:prstGeom prst="flowChartDecisio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4783776" y="2322935"/>
                <a:ext cx="1905" cy="18859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1" name="TextBox 79"/>
              <p:cNvSpPr txBox="1"/>
              <p:nvPr/>
            </p:nvSpPr>
            <p:spPr>
              <a:xfrm>
                <a:off x="5053651" y="1804775"/>
                <a:ext cx="1023620" cy="7067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Go / No</a:t>
                </a:r>
                <a:r>
                  <a:rPr lang="en-GB" sz="18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Go Decision</a:t>
                </a:r>
                <a:endParaRPr lang="en-GB" sz="1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4127821" y="2185775"/>
                <a:ext cx="408305" cy="76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682051" y="1934950"/>
                <a:ext cx="481965" cy="4908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200">
                    <a:effectLst/>
                    <a:latin typeface="Calibri"/>
                    <a:ea typeface="Times New Roman"/>
                    <a:cs typeface="Times New Roman"/>
                  </a:rPr>
                  <a:t>No</a:t>
                </a:r>
                <a:endParaRPr lang="en-GB" sz="1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221670" y="1832358"/>
              <a:ext cx="2286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/>
                <a:t>Project stakeholders?  User Profiles? Public Patient Involvement needed at this stage? Hardware /platform preference?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3448229" y="1667065"/>
            <a:ext cx="3175" cy="1727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 rot="5400000">
            <a:off x="3217857" y="2919368"/>
            <a:ext cx="46736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0" name="Straight Arrow Connector 59"/>
          <p:cNvCxnSpPr>
            <a:endCxn id="11" idx="0"/>
          </p:cNvCxnSpPr>
          <p:nvPr/>
        </p:nvCxnSpPr>
        <p:spPr>
          <a:xfrm>
            <a:off x="3462376" y="3817258"/>
            <a:ext cx="9579" cy="36766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27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63688" y="2560090"/>
            <a:ext cx="6656301" cy="1152130"/>
            <a:chOff x="0" y="5004"/>
            <a:chExt cx="6034025" cy="780594"/>
          </a:xfrm>
        </p:grpSpPr>
        <p:sp>
          <p:nvSpPr>
            <p:cNvPr id="5" name="Chevron 4"/>
            <p:cNvSpPr/>
            <p:nvPr/>
          </p:nvSpPr>
          <p:spPr>
            <a:xfrm rot="5400000">
              <a:off x="193675" y="-177697"/>
              <a:ext cx="769620" cy="1156970"/>
            </a:xfrm>
            <a:prstGeom prst="chevron">
              <a:avLst>
                <a:gd name="adj" fmla="val 43828"/>
              </a:avLst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3448763" y="-2066825"/>
              <a:ext cx="513434" cy="4657091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vert="vert270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300" b="1" kern="1200" dirty="0" smtClean="0">
                  <a:effectLst/>
                  <a:latin typeface="Calibri"/>
                  <a:ea typeface="Times New Roman"/>
                  <a:cs typeface="Times New Roman"/>
                </a:rPr>
                <a:t>STAGE </a:t>
              </a:r>
              <a:r>
                <a:rPr lang="en-GB" sz="2300" b="1" kern="1200" dirty="0">
                  <a:effectLst/>
                  <a:latin typeface="Calibri"/>
                  <a:ea typeface="Times New Roman"/>
                  <a:cs typeface="Times New Roman"/>
                </a:rPr>
                <a:t>2 – DESIGN &amp; DEVELOPMENT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47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5549145" y="4994001"/>
            <a:ext cx="405735" cy="2600272"/>
          </a:xfrm>
          <a:prstGeom prst="roundRect">
            <a:avLst/>
          </a:prstGeom>
          <a:noFill/>
          <a:ln w="50800" cap="flat" cmpd="sng" algn="ctr">
            <a:solidFill>
              <a:srgbClr val="FFFF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11592" y="729458"/>
            <a:ext cx="2969834" cy="64701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05102" y="1834845"/>
            <a:ext cx="3251133" cy="64701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4586987" y="1834845"/>
            <a:ext cx="3245418" cy="681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Early functions /user interface / website framework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75606" y="2871999"/>
            <a:ext cx="2193245" cy="49907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64160" y="2680944"/>
            <a:ext cx="3233354" cy="63177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72850" y="3090347"/>
            <a:ext cx="50037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" name="TextBox 25"/>
          <p:cNvSpPr txBox="1"/>
          <p:nvPr/>
        </p:nvSpPr>
        <p:spPr>
          <a:xfrm>
            <a:off x="4505102" y="2680944"/>
            <a:ext cx="3246053" cy="7594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Mocked up prototype screens permitting user interaction feedback</a:t>
            </a:r>
            <a:r>
              <a:rPr lang="en-GB" sz="180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93721" y="4154793"/>
            <a:ext cx="2166575" cy="35303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50512" y="4932658"/>
            <a:ext cx="3210923" cy="61142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4505102" y="5014538"/>
            <a:ext cx="3246053" cy="520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Linking mobile app into existing  or new ICT infrastructure.  Interoperability?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1775606" y="1930372"/>
            <a:ext cx="2542488" cy="4279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Wireframe Development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62398" y="1380212"/>
            <a:ext cx="5716" cy="55004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9" name="TextBox 62"/>
          <p:cNvSpPr txBox="1"/>
          <p:nvPr/>
        </p:nvSpPr>
        <p:spPr>
          <a:xfrm>
            <a:off x="2157736" y="2940233"/>
            <a:ext cx="1336648" cy="3739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Screenshots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TextBox 67"/>
          <p:cNvSpPr txBox="1"/>
          <p:nvPr/>
        </p:nvSpPr>
        <p:spPr>
          <a:xfrm>
            <a:off x="2089498" y="4154793"/>
            <a:ext cx="1407766" cy="464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Code Generation 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66671" y="6106279"/>
            <a:ext cx="1643335" cy="382822"/>
            <a:chOff x="634182" y="2271"/>
            <a:chExt cx="1955583" cy="362574"/>
          </a:xfrm>
        </p:grpSpPr>
        <p:sp>
          <p:nvSpPr>
            <p:cNvPr id="34" name="Rounded Rectangle 33"/>
            <p:cNvSpPr/>
            <p:nvPr/>
          </p:nvSpPr>
          <p:spPr>
            <a:xfrm>
              <a:off x="634182" y="2271"/>
              <a:ext cx="1955583" cy="31345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5" name="TextBox 68"/>
            <p:cNvSpPr txBox="1"/>
            <p:nvPr/>
          </p:nvSpPr>
          <p:spPr>
            <a:xfrm>
              <a:off x="939018" y="7869"/>
              <a:ext cx="1263926" cy="356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User Training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3604369" y="6229100"/>
            <a:ext cx="847065" cy="673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3" name="TextBox 71"/>
          <p:cNvSpPr txBox="1"/>
          <p:nvPr/>
        </p:nvSpPr>
        <p:spPr>
          <a:xfrm>
            <a:off x="4586987" y="6133573"/>
            <a:ext cx="3034603" cy="300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Proceed to STAGE 3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471644" y="4809837"/>
            <a:ext cx="623524" cy="95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rot="5400000" flipV="1">
            <a:off x="2382940" y="3765861"/>
            <a:ext cx="785437" cy="381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rot="5400000">
            <a:off x="2478467" y="2578593"/>
            <a:ext cx="5905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1570894" y="5123713"/>
            <a:ext cx="2266319" cy="34160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8" name="TextBox 104"/>
          <p:cNvSpPr txBox="1"/>
          <p:nvPr/>
        </p:nvSpPr>
        <p:spPr>
          <a:xfrm>
            <a:off x="1639131" y="5137359"/>
            <a:ext cx="2529153" cy="687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System Integration &amp; testing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2471644" y="5778757"/>
            <a:ext cx="623524" cy="95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0" name="Rounded Rectangle 29"/>
          <p:cNvSpPr/>
          <p:nvPr/>
        </p:nvSpPr>
        <p:spPr>
          <a:xfrm>
            <a:off x="4464160" y="4018326"/>
            <a:ext cx="2754363" cy="54972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200">
                <a:effectLst/>
                <a:latin typeface="Calibri"/>
                <a:ea typeface="Times New Roman"/>
                <a:cs typeface="Times New Roman"/>
              </a:rPr>
              <a:t>API Usage, App Store optimisation?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877318" y="4291261"/>
            <a:ext cx="61212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2" name="TextBox 9"/>
          <p:cNvSpPr txBox="1"/>
          <p:nvPr/>
        </p:nvSpPr>
        <p:spPr>
          <a:xfrm>
            <a:off x="1639131" y="906866"/>
            <a:ext cx="2070296" cy="3207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User &amp; System requirements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850023" y="5301120"/>
            <a:ext cx="61212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4517198" y="312162"/>
            <a:ext cx="3178269" cy="1320029"/>
            <a:chOff x="4860032" y="323456"/>
            <a:chExt cx="3178269" cy="1320029"/>
          </a:xfrm>
        </p:grpSpPr>
        <p:sp>
          <p:nvSpPr>
            <p:cNvPr id="36" name="TextBox 13"/>
            <p:cNvSpPr txBox="1"/>
            <p:nvPr/>
          </p:nvSpPr>
          <p:spPr>
            <a:xfrm>
              <a:off x="4950296" y="323456"/>
              <a:ext cx="3088005" cy="13087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Functionality?  Data flows? 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Public Patient Involvement?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USE CASES.  Commercialisation route?  Data &amp; Device Security? Medical Device? (see stage 5)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Hardware Specifications?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860032" y="324590"/>
              <a:ext cx="3165475" cy="1318895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GB" sz="10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4284341" y="1047467"/>
            <a:ext cx="22076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7" name="Rounded Rectangle 46"/>
          <p:cNvSpPr/>
          <p:nvPr/>
        </p:nvSpPr>
        <p:spPr>
          <a:xfrm>
            <a:off x="1328777" y="1912064"/>
            <a:ext cx="2889885" cy="4425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205146" y="2133361"/>
            <a:ext cx="31847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5629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48680"/>
            <a:ext cx="7668344" cy="434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013176"/>
            <a:ext cx="7524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May 2012:  Audit of  Android fragmentation</a:t>
            </a:r>
          </a:p>
          <a:p>
            <a:r>
              <a:rPr lang="en-GB" sz="2400" dirty="0" smtClean="0"/>
              <a:t>Almost 4000 android devices involving 600 different brands</a:t>
            </a:r>
          </a:p>
          <a:p>
            <a:endParaRPr lang="en-GB" dirty="0" smtClean="0"/>
          </a:p>
          <a:p>
            <a:r>
              <a:rPr lang="en-GB" dirty="0" smtClean="0"/>
              <a:t>Source:   http://opensignal.com/reports/fragmentation.php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00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25749"/>
              </p:ext>
            </p:extLst>
          </p:nvPr>
        </p:nvGraphicFramePr>
        <p:xfrm>
          <a:off x="1691680" y="1340768"/>
          <a:ext cx="6201106" cy="4525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347"/>
                <a:gridCol w="1254089"/>
                <a:gridCol w="578810"/>
                <a:gridCol w="1157620"/>
                <a:gridCol w="578810"/>
                <a:gridCol w="578810"/>
                <a:gridCol w="578810"/>
                <a:gridCol w="578810"/>
              </a:tblGrid>
              <a:tr h="2624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Version</a:t>
                      </a:r>
                      <a:endParaRPr lang="en-GB" sz="15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Codename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API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Distribution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2.2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Froyo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8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1.30%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2.3.3 -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Gingerbread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10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21.20%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2.3.7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48860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3.2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Honeycomb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 dirty="0">
                          <a:effectLst/>
                        </a:rPr>
                        <a:t>13</a:t>
                      </a:r>
                      <a:endParaRPr lang="en-GB" sz="15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0.10%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506705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4.0.3 -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Ice Cream Sandwich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15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16.90%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4.0.4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4.1.x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Jelly Bean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16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35.90%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4.2.x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17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15.40%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4.3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18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7.80%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62401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4.4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KitKat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19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u="none" strike="noStrike">
                          <a:effectLst/>
                        </a:rPr>
                        <a:t>1.40%</a:t>
                      </a:r>
                      <a:endParaRPr lang="en-GB" sz="15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472322">
                <a:tc>
                  <a:txBody>
                    <a:bodyPr/>
                    <a:lstStyle/>
                    <a:p>
                      <a:pPr algn="l" fontAlgn="ctr"/>
                      <a:endParaRPr lang="en-GB" sz="1500" u="none" strike="noStrike">
                        <a:effectLst/>
                      </a:endParaRPr>
                    </a:p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 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8" marR="9048" marT="9048" marB="0" anchor="b"/>
                </a:tc>
              </a:tr>
              <a:tr h="25335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Data collected during a 7-day period ending on January 8, 2014.</a:t>
                      </a:r>
                      <a:endParaRPr lang="en-GB" sz="1500" b="1" i="1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335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Any versions with less than 0.1% distribution are not shown. </a:t>
                      </a:r>
                      <a:endParaRPr lang="en-GB" sz="1500" b="1" i="1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048" marR="9048" marT="904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512684"/>
            <a:ext cx="723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Application Programming Interface (API) fragmentation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1" y="4149080"/>
            <a:ext cx="24634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Source: Dashboard from</a:t>
            </a:r>
          </a:p>
          <a:p>
            <a:r>
              <a:rPr lang="en-GB" dirty="0" smtClean="0"/>
              <a:t>Developer.android.com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72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 rot="5400000">
            <a:off x="4226135" y="774419"/>
            <a:ext cx="1015988" cy="4932771"/>
            <a:chOff x="-1" y="-1"/>
            <a:chExt cx="1435886" cy="6324560"/>
          </a:xfrm>
        </p:grpSpPr>
        <p:sp>
          <p:nvSpPr>
            <p:cNvPr id="5" name="Chevron 4"/>
            <p:cNvSpPr/>
            <p:nvPr/>
          </p:nvSpPr>
          <p:spPr>
            <a:xfrm>
              <a:off x="8976" y="4948196"/>
              <a:ext cx="1426909" cy="1376363"/>
            </a:xfrm>
            <a:prstGeom prst="chevron">
              <a:avLst/>
            </a:prstGeom>
            <a:solidFill>
              <a:srgbClr val="FFFF00"/>
            </a:solidFill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-1" y="-1"/>
              <a:ext cx="713454" cy="4800874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vert="vert270"/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3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STAGE 3 – USER TESTING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64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3421930" y="532396"/>
            <a:ext cx="3053719" cy="4417059"/>
            <a:chOff x="281992" y="1157219"/>
            <a:chExt cx="3054322" cy="4416780"/>
          </a:xfrm>
        </p:grpSpPr>
        <p:sp>
          <p:nvSpPr>
            <p:cNvPr id="5" name="Rounded Rectangle 4"/>
            <p:cNvSpPr/>
            <p:nvPr/>
          </p:nvSpPr>
          <p:spPr>
            <a:xfrm>
              <a:off x="2906131" y="3880295"/>
              <a:ext cx="430183" cy="1693704"/>
            </a:xfrm>
            <a:prstGeom prst="roundRect">
              <a:avLst/>
            </a:prstGeom>
            <a:noFill/>
            <a:ln w="508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6" name="TextBox 9"/>
            <p:cNvSpPr txBox="1"/>
            <p:nvPr/>
          </p:nvSpPr>
          <p:spPr>
            <a:xfrm rot="16200000">
              <a:off x="62240" y="3367341"/>
              <a:ext cx="951036" cy="30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User Testing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16200000">
              <a:off x="-361375" y="3223141"/>
              <a:ext cx="1799072" cy="512338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 rot="16200000">
              <a:off x="757920" y="3362312"/>
              <a:ext cx="1382522" cy="376622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9" name="TextBox 37"/>
            <p:cNvSpPr txBox="1"/>
            <p:nvPr/>
          </p:nvSpPr>
          <p:spPr>
            <a:xfrm rot="16200000">
              <a:off x="816693" y="3421433"/>
              <a:ext cx="1252600" cy="30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Refine Prototype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>
              <a:off x="1034567" y="3240324"/>
              <a:ext cx="15451" cy="495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1" name="TextBox 71"/>
            <p:cNvSpPr txBox="1"/>
            <p:nvPr/>
          </p:nvSpPr>
          <p:spPr>
            <a:xfrm rot="16200000">
              <a:off x="2486756" y="4606811"/>
              <a:ext cx="1266248" cy="305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Back to STAGE 2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6200000">
              <a:off x="1891755" y="3241499"/>
              <a:ext cx="0" cy="50852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3" name="Flowchart: Decision 12"/>
            <p:cNvSpPr/>
            <p:nvPr/>
          </p:nvSpPr>
          <p:spPr>
            <a:xfrm rot="16200000">
              <a:off x="2088326" y="3234408"/>
              <a:ext cx="602431" cy="487045"/>
            </a:xfrm>
            <a:prstGeom prst="flowChartDecisio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06159" y="1611424"/>
              <a:ext cx="423181" cy="1688493"/>
            </a:xfrm>
            <a:prstGeom prst="roundRect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5" name="TextBox 115"/>
            <p:cNvSpPr txBox="1"/>
            <p:nvPr/>
          </p:nvSpPr>
          <p:spPr>
            <a:xfrm rot="16200000">
              <a:off x="2375610" y="2330811"/>
              <a:ext cx="1510429" cy="305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Proceed to STAGE 4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2387322" y="3723183"/>
              <a:ext cx="617250" cy="42041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 rot="16200000">
              <a:off x="2336016" y="2729879"/>
              <a:ext cx="719861" cy="42041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8" name="TextBox 120"/>
            <p:cNvSpPr txBox="1"/>
            <p:nvPr/>
          </p:nvSpPr>
          <p:spPr>
            <a:xfrm rot="16200000">
              <a:off x="1391762" y="1872310"/>
              <a:ext cx="1949688" cy="51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Development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Complete?    YES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" name="TextBox 121"/>
            <p:cNvSpPr txBox="1"/>
            <p:nvPr/>
          </p:nvSpPr>
          <p:spPr>
            <a:xfrm rot="16200000">
              <a:off x="1469931" y="4212297"/>
              <a:ext cx="1841125" cy="51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Development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Complete?    NO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84037" y="5013176"/>
            <a:ext cx="637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Usability?  Performance?  Hardware? Communications?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Contribution to technical file for CE marking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USER EXPERIENCE IS KEY!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886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8385">
            <a:off x="2581673" y="600439"/>
            <a:ext cx="4486505" cy="54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1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3728" y="2531945"/>
            <a:ext cx="5530702" cy="969063"/>
            <a:chOff x="0" y="37158"/>
            <a:chExt cx="3391521" cy="460640"/>
          </a:xfrm>
        </p:grpSpPr>
        <p:sp>
          <p:nvSpPr>
            <p:cNvPr id="5" name="Chevron 4"/>
            <p:cNvSpPr/>
            <p:nvPr/>
          </p:nvSpPr>
          <p:spPr>
            <a:xfrm rot="5400000">
              <a:off x="68845" y="-26048"/>
              <a:ext cx="442595" cy="580286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 flipH="1">
              <a:off x="1786711" y="-1107012"/>
              <a:ext cx="460640" cy="2748980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vert="vert270" wrap="square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STAGE 4 – STAKEHOLDER REVIEW</a:t>
              </a:r>
              <a:endParaRPr lang="en-GB" sz="2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69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1568767" y="1190625"/>
            <a:ext cx="6006464" cy="4476752"/>
            <a:chOff x="-367358" y="387637"/>
            <a:chExt cx="8019985" cy="5873956"/>
          </a:xfrm>
        </p:grpSpPr>
        <p:sp>
          <p:nvSpPr>
            <p:cNvPr id="5" name="Rounded Rectangle 4"/>
            <p:cNvSpPr/>
            <p:nvPr/>
          </p:nvSpPr>
          <p:spPr>
            <a:xfrm>
              <a:off x="3102803" y="4508299"/>
              <a:ext cx="430649" cy="1562302"/>
            </a:xfrm>
            <a:prstGeom prst="roundRect">
              <a:avLst/>
            </a:prstGeom>
            <a:noFill/>
            <a:ln w="508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6" name="TextBox 9"/>
            <p:cNvSpPr txBox="1"/>
            <p:nvPr/>
          </p:nvSpPr>
          <p:spPr>
            <a:xfrm rot="16200000">
              <a:off x="-1010876" y="1397686"/>
              <a:ext cx="2853690" cy="137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Clinical Safety assessment?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Systems review?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Security review?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Quality check?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16200000">
              <a:off x="-1066425" y="1285054"/>
              <a:ext cx="2959795" cy="1561661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 rot="16200000">
              <a:off x="2403742" y="2379264"/>
              <a:ext cx="1913708" cy="792088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9" name="TextBox 37"/>
            <p:cNvSpPr txBox="1"/>
            <p:nvPr/>
          </p:nvSpPr>
          <p:spPr>
            <a:xfrm rot="16200000">
              <a:off x="2303479" y="2291920"/>
              <a:ext cx="2173605" cy="7334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Internal Deployment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Within organisation*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385687" y="2337100"/>
              <a:ext cx="1120371" cy="462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1" name="TextBox 71"/>
            <p:cNvSpPr txBox="1"/>
            <p:nvPr/>
          </p:nvSpPr>
          <p:spPr>
            <a:xfrm rot="16200000">
              <a:off x="2541898" y="5050155"/>
              <a:ext cx="1562497" cy="4121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Back to STAGE 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99919" y="4354793"/>
              <a:ext cx="1361950" cy="2851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3" name="Flowchart: Decision 12"/>
            <p:cNvSpPr/>
            <p:nvPr/>
          </p:nvSpPr>
          <p:spPr>
            <a:xfrm rot="16200000">
              <a:off x="1993354" y="4154991"/>
              <a:ext cx="565862" cy="428696"/>
            </a:xfrm>
            <a:prstGeom prst="flowChartDecisio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4" name="TextBox 115"/>
            <p:cNvSpPr txBox="1"/>
            <p:nvPr/>
          </p:nvSpPr>
          <p:spPr>
            <a:xfrm rot="16200000">
              <a:off x="4674937" y="3962837"/>
              <a:ext cx="2197735" cy="4121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Proceed to STAGE 6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2292149" y="4617364"/>
              <a:ext cx="909205" cy="6912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 rot="16200000">
              <a:off x="2043332" y="3274389"/>
              <a:ext cx="1231923" cy="6112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7" name="TextBox 120"/>
            <p:cNvSpPr txBox="1"/>
            <p:nvPr/>
          </p:nvSpPr>
          <p:spPr>
            <a:xfrm rot="16200000">
              <a:off x="1456048" y="2345468"/>
              <a:ext cx="1950085" cy="7334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Pass Reviews? 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YES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TextBox 121"/>
            <p:cNvSpPr txBox="1"/>
            <p:nvPr/>
          </p:nvSpPr>
          <p:spPr>
            <a:xfrm rot="16200000">
              <a:off x="1537502" y="4750005"/>
              <a:ext cx="1841500" cy="7334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Pass Reviews?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NO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877169" y="4507439"/>
              <a:ext cx="2544849" cy="8851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Stakeholder Review / 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Clinical Validation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6200000">
              <a:off x="-736053" y="4822563"/>
              <a:ext cx="2172030" cy="699776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259499" y="3868465"/>
              <a:ext cx="4195706" cy="5905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i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*Does not require CE marking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i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at this stage</a:t>
              </a:r>
              <a:endParaRPr lang="en-GB" sz="1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H="1">
              <a:off x="31557" y="3799192"/>
              <a:ext cx="574495" cy="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3" name="Rounded Rectangle 22"/>
            <p:cNvSpPr/>
            <p:nvPr/>
          </p:nvSpPr>
          <p:spPr>
            <a:xfrm>
              <a:off x="5505443" y="3234288"/>
              <a:ext cx="497226" cy="2033518"/>
            </a:xfrm>
            <a:prstGeom prst="roundRect">
              <a:avLst/>
            </a:prstGeom>
            <a:noFill/>
            <a:ln w="508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4" name="TextBox 30"/>
            <p:cNvSpPr txBox="1"/>
            <p:nvPr/>
          </p:nvSpPr>
          <p:spPr>
            <a:xfrm rot="16200000">
              <a:off x="3940710" y="995649"/>
              <a:ext cx="1949450" cy="7334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Medical Device? 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YES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05762" y="658229"/>
              <a:ext cx="510160" cy="2167216"/>
              <a:chOff x="5505761" y="658229"/>
              <a:chExt cx="510160" cy="216721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05761" y="658229"/>
                <a:ext cx="510160" cy="2167216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 rot="16200000">
                <a:off x="4729007" y="1498326"/>
                <a:ext cx="2090953" cy="4107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2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Proceed to </a:t>
                </a:r>
                <a:r>
                  <a:rPr lang="en-GB" sz="1200" b="1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STAGE 5 </a:t>
                </a:r>
                <a:endParaRPr lang="en-GB" sz="10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>
              <a:off x="3757063" y="2499930"/>
              <a:ext cx="28977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endCxn id="23" idx="1"/>
            </p:cNvCxnSpPr>
            <p:nvPr/>
          </p:nvCxnSpPr>
          <p:spPr>
            <a:xfrm rot="16200000" flipH="1">
              <a:off x="4150889" y="2896494"/>
              <a:ext cx="1588962" cy="11201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8" name="TextBox 39"/>
            <p:cNvSpPr txBox="1"/>
            <p:nvPr/>
          </p:nvSpPr>
          <p:spPr>
            <a:xfrm rot="16200000">
              <a:off x="3696308" y="3387895"/>
              <a:ext cx="1949451" cy="7334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Medical Device? 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NO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739172" y="2779886"/>
              <a:ext cx="1" cy="6028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32" name="Flowchart: Decision 31"/>
          <p:cNvSpPr/>
          <p:nvPr/>
        </p:nvSpPr>
        <p:spPr>
          <a:xfrm>
            <a:off x="5019873" y="3731723"/>
            <a:ext cx="431165" cy="320675"/>
          </a:xfrm>
          <a:prstGeom prst="flowChartDecisi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0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147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88"/>
            <a:ext cx="9153557" cy="685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2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051720" y="2480971"/>
            <a:ext cx="6169597" cy="1087998"/>
            <a:chOff x="0" y="0"/>
            <a:chExt cx="6590745" cy="964738"/>
          </a:xfrm>
        </p:grpSpPr>
        <p:sp>
          <p:nvSpPr>
            <p:cNvPr id="5" name="Chevron 4"/>
            <p:cNvSpPr/>
            <p:nvPr/>
          </p:nvSpPr>
          <p:spPr>
            <a:xfrm rot="5400000">
              <a:off x="107184" y="-107184"/>
              <a:ext cx="964738" cy="1179105"/>
            </a:xfrm>
            <a:prstGeom prst="chevron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3611924" y="-2290905"/>
              <a:ext cx="687641" cy="5270000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vert="vert270"/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STAGE 5 – MEDICAL DEVICE PROCESS</a:t>
              </a:r>
              <a:endParaRPr lang="en-GB" sz="2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29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/>
          <a:lstStyle/>
          <a:p>
            <a:r>
              <a:rPr lang="en-GB" sz="2800" dirty="0" smtClean="0"/>
              <a:t>Medical Devices Directive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80728"/>
            <a:ext cx="770485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Under clause 2(a) of the Medical Devices Directive, a medical device is defined as follows:</a:t>
            </a:r>
          </a:p>
          <a:p>
            <a:pPr lvl="0"/>
            <a:r>
              <a:rPr lang="en-GB" dirty="0" smtClean="0"/>
              <a:t>Includes any software</a:t>
            </a:r>
            <a:r>
              <a:rPr lang="en-GB" dirty="0"/>
              <a:t>, </a:t>
            </a:r>
            <a:r>
              <a:rPr lang="en-GB" dirty="0" smtClean="0"/>
              <a:t>whether </a:t>
            </a:r>
            <a:r>
              <a:rPr lang="en-GB" dirty="0"/>
              <a:t>used alone or in combination, including </a:t>
            </a:r>
            <a:r>
              <a:rPr lang="en-GB" dirty="0" smtClean="0"/>
              <a:t>that specifically </a:t>
            </a:r>
            <a:r>
              <a:rPr lang="en-GB" dirty="0"/>
              <a:t>for diagnostic and/or therapeutic purposes and necessary for its proper application, intended by the manufacturer to be used for human beings for the purpose of</a:t>
            </a:r>
            <a:r>
              <a:rPr lang="en-GB" dirty="0" smtClean="0"/>
              <a:t>:</a:t>
            </a:r>
          </a:p>
          <a:p>
            <a:pPr lvl="0"/>
            <a:r>
              <a:rPr lang="en-GB" dirty="0" smtClean="0"/>
              <a:t>diagnosis</a:t>
            </a:r>
            <a:r>
              <a:rPr lang="en-GB" dirty="0"/>
              <a:t>, prevention, monitoring, treatment or alleviation of disease,</a:t>
            </a:r>
          </a:p>
          <a:p>
            <a:pPr lvl="0"/>
            <a:r>
              <a:rPr lang="en-GB" dirty="0"/>
              <a:t>diagnosis, monitoring, treatment, alleviation of or compensation for an  injury or handicap,</a:t>
            </a:r>
          </a:p>
          <a:p>
            <a:pPr lvl="0"/>
            <a:r>
              <a:rPr lang="en-GB" dirty="0"/>
              <a:t>investigation, replacement or modification of the anatomy or of a physiological process,</a:t>
            </a:r>
          </a:p>
          <a:p>
            <a:pPr lvl="0"/>
            <a:r>
              <a:rPr lang="en-GB" dirty="0"/>
              <a:t>Control of conception</a:t>
            </a:r>
            <a:r>
              <a:rPr lang="en-GB" dirty="0" smtClean="0"/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35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DD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840760" cy="528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87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 rot="5400000">
            <a:off x="4638744" y="193908"/>
            <a:ext cx="802580" cy="5544579"/>
            <a:chOff x="326" y="-3584682"/>
            <a:chExt cx="1435559" cy="9909241"/>
          </a:xfrm>
        </p:grpSpPr>
        <p:sp>
          <p:nvSpPr>
            <p:cNvPr id="8" name="Chevron 7"/>
            <p:cNvSpPr/>
            <p:nvPr/>
          </p:nvSpPr>
          <p:spPr>
            <a:xfrm>
              <a:off x="8976" y="4948196"/>
              <a:ext cx="1426909" cy="1376363"/>
            </a:xfrm>
            <a:prstGeom prst="chevron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326" y="-3584682"/>
              <a:ext cx="1185244" cy="8388712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vert270"/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STAGE 6 – EXTERNAL DEPLOYMENT</a:t>
              </a:r>
              <a:endParaRPr lang="en-GB" sz="2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06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44824"/>
            <a:ext cx="7452694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			</a:t>
            </a:r>
            <a:r>
              <a:rPr lang="en-GB" sz="2800" dirty="0" smtClean="0"/>
              <a:t>App stores are a means of both 			selling and deploying mobile 			apps to targeted users</a:t>
            </a:r>
          </a:p>
          <a:p>
            <a:r>
              <a:rPr lang="en-GB" sz="2800" dirty="0" smtClean="0"/>
              <a:t>More NHS organisations are implementing mobile management solutions (MAM / MDM) to deploy and manage app access, and also mobile hardware. </a:t>
            </a:r>
          </a:p>
          <a:p>
            <a:r>
              <a:rPr lang="en-GB" sz="2800" dirty="0" smtClean="0"/>
              <a:t>NHS </a:t>
            </a:r>
            <a:r>
              <a:rPr lang="en-GB" sz="2800" dirty="0"/>
              <a:t>England </a:t>
            </a:r>
            <a:r>
              <a:rPr lang="en-GB" sz="2800" dirty="0" smtClean="0"/>
              <a:t>has launched </a:t>
            </a:r>
            <a:r>
              <a:rPr lang="en-GB" sz="2800" dirty="0"/>
              <a:t>the NHS Health Apps Library, </a:t>
            </a:r>
            <a:r>
              <a:rPr lang="en-GB" sz="2800" dirty="0" smtClean="0"/>
              <a:t>lifestyle apps </a:t>
            </a:r>
            <a:r>
              <a:rPr lang="en-GB" sz="2800" dirty="0"/>
              <a:t>that had been reviewed </a:t>
            </a:r>
            <a:r>
              <a:rPr lang="en-GB" sz="2800" dirty="0" smtClean="0"/>
              <a:t>to </a:t>
            </a:r>
            <a:r>
              <a:rPr lang="en-GB" sz="2800" dirty="0"/>
              <a:t>ensure they were clinically safe.   </a:t>
            </a:r>
            <a:endParaRPr lang="en-GB" sz="28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24328" cy="922114"/>
          </a:xfrm>
        </p:spPr>
        <p:txBody>
          <a:bodyPr/>
          <a:lstStyle/>
          <a:p>
            <a:r>
              <a:rPr lang="en-GB" dirty="0" smtClean="0"/>
              <a:t>Deployment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82407"/>
            <a:ext cx="2736304" cy="21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0671" y="2996952"/>
            <a:ext cx="76328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Free?</a:t>
            </a:r>
          </a:p>
          <a:p>
            <a:pPr lvl="0"/>
            <a:r>
              <a:rPr lang="en-US" dirty="0" smtClean="0"/>
              <a:t>	Worldwide </a:t>
            </a:r>
            <a:r>
              <a:rPr lang="en-US" dirty="0"/>
              <a:t>mobile advertising is forecast to reach $24.5B by 2016*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In-app </a:t>
            </a:r>
            <a:r>
              <a:rPr lang="en-GB" sz="2800" dirty="0"/>
              <a:t>purchasing or freemium</a:t>
            </a:r>
            <a:r>
              <a:rPr lang="en-GB" sz="2800" dirty="0" smtClean="0"/>
              <a:t>?</a:t>
            </a:r>
          </a:p>
          <a:p>
            <a:pPr lvl="2"/>
            <a:r>
              <a:rPr lang="en-US" i="1" dirty="0"/>
              <a:t>71% of App store revenue was from in-app purchases in 2013*</a:t>
            </a:r>
            <a:endParaRPr lang="en-GB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Paid</a:t>
            </a:r>
          </a:p>
          <a:p>
            <a:pPr lvl="2"/>
            <a:r>
              <a:rPr lang="en-US" i="1" dirty="0" smtClean="0"/>
              <a:t>Users </a:t>
            </a:r>
            <a:r>
              <a:rPr lang="en-US" i="1" dirty="0"/>
              <a:t>who plan to make app purchases from device*:</a:t>
            </a:r>
            <a:endParaRPr lang="en-GB" i="1" dirty="0"/>
          </a:p>
          <a:p>
            <a:pPr lvl="2"/>
            <a:r>
              <a:rPr lang="en-US" i="1" dirty="0"/>
              <a:t>iPhone 69%   Android  53%   BlackBerry 35%   Windows   32</a:t>
            </a:r>
            <a:r>
              <a:rPr lang="en-US" i="1" dirty="0" smtClean="0"/>
              <a:t>%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GB" dirty="0"/>
          </a:p>
          <a:p>
            <a:r>
              <a:rPr lang="en-US" dirty="0" smtClean="0"/>
              <a:t>	Source</a:t>
            </a:r>
            <a:r>
              <a:rPr lang="en-US" dirty="0"/>
              <a:t>:  </a:t>
            </a:r>
            <a:r>
              <a:rPr lang="en-US" dirty="0" smtClean="0"/>
              <a:t>*Localytics.com</a:t>
            </a:r>
            <a:endParaRPr lang="en-GB" dirty="0"/>
          </a:p>
          <a:p>
            <a:r>
              <a:rPr lang="en-US" dirty="0"/>
              <a:t/>
            </a:r>
            <a:br>
              <a:rPr lang="en-US" dirty="0"/>
            </a:br>
            <a:endParaRPr lang="en-GB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24328" cy="922114"/>
          </a:xfrm>
        </p:spPr>
        <p:txBody>
          <a:bodyPr/>
          <a:lstStyle/>
          <a:p>
            <a:r>
              <a:rPr lang="en-GB" dirty="0" smtClean="0"/>
              <a:t>Commercialisation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5"/>
            <a:ext cx="7848872" cy="2376264"/>
          </a:xfrm>
        </p:spPr>
        <p:txBody>
          <a:bodyPr/>
          <a:lstStyle/>
          <a:p>
            <a:r>
              <a:rPr lang="en-GB" sz="2800" dirty="0"/>
              <a:t>Consumers are increasingly reluctant to pay for apps, particularly when so many apps are available and appear to be free. </a:t>
            </a:r>
            <a:endParaRPr lang="en-GB" sz="2800" dirty="0" smtClean="0"/>
          </a:p>
          <a:p>
            <a:r>
              <a:rPr lang="en-GB" sz="2800" dirty="0" smtClean="0"/>
              <a:t>App sustainability?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25869" y="5517232"/>
            <a:ext cx="6849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Services or Product business stream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82" y="436470"/>
            <a:ext cx="5773458" cy="57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A:\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0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we do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1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Thanks to Rhiannon Cox, Alan Kennedy and Chris Sawyer and Oxford AHSN</a:t>
            </a:r>
          </a:p>
          <a:p>
            <a:endParaRPr lang="en-GB" dirty="0" smtClean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15616" y="1844824"/>
            <a:ext cx="8496944" cy="2263006"/>
            <a:chOff x="560" y="-12"/>
            <a:chExt cx="11906" cy="2769"/>
          </a:xfrm>
        </p:grpSpPr>
        <p:pic>
          <p:nvPicPr>
            <p:cNvPr id="1027" name="Picture 3" descr="WS0101 Type01 Header no addres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-12"/>
              <a:ext cx="11906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Fast forward 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" y="504"/>
              <a:ext cx="2913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457324" y="3861048"/>
            <a:ext cx="7075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Accelerated Commercialisation of Non-Patent Intellectual Property Associated with Healthcare </a:t>
            </a:r>
            <a:r>
              <a:rPr lang="en-GB" sz="2400" dirty="0" smtClean="0"/>
              <a:t>Apps</a:t>
            </a:r>
          </a:p>
          <a:p>
            <a:endParaRPr lang="en-GB" sz="2400" dirty="0"/>
          </a:p>
          <a:p>
            <a:r>
              <a:rPr lang="en-GB" sz="2400" dirty="0" smtClean="0"/>
              <a:t>Event:  18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2014, Academic Centre, Maidstone &amp; Tunbridge Wells NHS Trust</a:t>
            </a:r>
          </a:p>
          <a:p>
            <a:endParaRPr lang="en-GB" sz="2400" dirty="0" smtClean="0"/>
          </a:p>
          <a:p>
            <a:r>
              <a:rPr lang="en-GB" sz="2400" dirty="0" smtClean="0"/>
              <a:t>Details to follow at http://innovationssoutheast.nhs.uk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5841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755615"/>
            <a:ext cx="5972463" cy="4908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7944" y="56898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http://venturebeat.com/2008/08/08/defcon-excuse-me-while-i-turn-off-your-pacemaker/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83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Who are the “Digital Omnivores”?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3140" y="3473355"/>
            <a:ext cx="73985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Main device - smartphone or tablet?   </a:t>
            </a:r>
            <a:r>
              <a:rPr lang="en-GB" sz="2400" dirty="0"/>
              <a:t>S</a:t>
            </a:r>
            <a:r>
              <a:rPr lang="en-GB" sz="2400" dirty="0" smtClean="0"/>
              <a:t>martphone </a:t>
            </a:r>
            <a:r>
              <a:rPr lang="en-GB" sz="2400" dirty="0"/>
              <a:t>(77</a:t>
            </a:r>
            <a:r>
              <a:rPr lang="en-GB" sz="2400" dirty="0" smtClean="0"/>
              <a:t>%), tablets up </a:t>
            </a:r>
            <a:r>
              <a:rPr lang="en-GB" sz="2400" dirty="0"/>
              <a:t>from 12% in 2012 to 23% in 2013</a:t>
            </a:r>
            <a:r>
              <a:rPr lang="en-GB" sz="2400" dirty="0" smtClean="0"/>
              <a:t>*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Use of tablet PCs in healthcare (global) grew 27% in 2012 and is expected to increase to $1.7 billion for 2013</a:t>
            </a:r>
            <a:r>
              <a:rPr lang="en-GB" sz="2400" baseline="30000" dirty="0" smtClean="0"/>
              <a:t>‡</a:t>
            </a:r>
          </a:p>
          <a:p>
            <a:pPr lvl="0"/>
            <a:endParaRPr lang="en-GB" sz="2400" baseline="30000" dirty="0" smtClean="0"/>
          </a:p>
          <a:p>
            <a:r>
              <a:rPr lang="en-GB" dirty="0"/>
              <a:t>Source: *Adobe global 2013 Mobile Consumer </a:t>
            </a:r>
            <a:r>
              <a:rPr lang="en-GB" dirty="0" smtClean="0"/>
              <a:t>Survey, </a:t>
            </a:r>
            <a:r>
              <a:rPr lang="en-GB" baseline="30000" dirty="0" smtClean="0"/>
              <a:t>‡</a:t>
            </a:r>
            <a:r>
              <a:rPr lang="en-GB" dirty="0" err="1" smtClean="0"/>
              <a:t>Kalorama</a:t>
            </a:r>
            <a:r>
              <a:rPr lang="en-GB" dirty="0" smtClean="0"/>
              <a:t> </a:t>
            </a:r>
            <a:r>
              <a:rPr lang="en-GB" dirty="0"/>
              <a:t>Information, **BMC Medical Informatics and Decision Making Journal, </a:t>
            </a:r>
            <a:r>
              <a:rPr lang="en-GB" baseline="30000" dirty="0"/>
              <a:t>‡‡ </a:t>
            </a:r>
            <a:r>
              <a:rPr lang="en-GB" dirty="0"/>
              <a:t>EPC Health Media</a:t>
            </a:r>
          </a:p>
          <a:p>
            <a:pPr lvl="0"/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152128" y="1124744"/>
            <a:ext cx="7452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79% medical students, 75% percent of junior doctors own a smartphone** </a:t>
            </a:r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 smartphone use by doctors: 81% in 2010 to 91% in 2012. EU doctors: 44% in 2010 to 81% in 2012 in Europe</a:t>
            </a:r>
            <a:r>
              <a:rPr lang="en-GB" sz="2400" baseline="30000" dirty="0"/>
              <a:t>‡‡</a:t>
            </a:r>
            <a:endParaRPr lang="en-GB" sz="2400" dirty="0"/>
          </a:p>
          <a:p>
            <a:r>
              <a:rPr lang="en-GB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575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196752"/>
            <a:ext cx="76431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Users downloaded 44 million mobile health (</a:t>
            </a:r>
            <a:r>
              <a:rPr lang="en-US" sz="2400" dirty="0" err="1"/>
              <a:t>mHealth</a:t>
            </a:r>
            <a:r>
              <a:rPr lang="en-US" sz="2400" dirty="0"/>
              <a:t>) apps downloads in </a:t>
            </a:r>
            <a:r>
              <a:rPr lang="en-US" sz="2400" dirty="0" smtClean="0"/>
              <a:t>2012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142 million </a:t>
            </a:r>
            <a:r>
              <a:rPr lang="en-US" sz="2400" dirty="0" err="1"/>
              <a:t>mHealth</a:t>
            </a:r>
            <a:r>
              <a:rPr lang="en-US" sz="2400" dirty="0"/>
              <a:t> downloads predicted by 2016.*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Top </a:t>
            </a:r>
            <a:r>
              <a:rPr lang="en-GB" sz="2400" dirty="0" err="1"/>
              <a:t>mHealth</a:t>
            </a:r>
            <a:r>
              <a:rPr lang="en-GB" sz="2400" dirty="0"/>
              <a:t> publishers:  3 million free and </a:t>
            </a:r>
            <a:r>
              <a:rPr lang="en-GB" sz="2400" dirty="0" smtClean="0"/>
              <a:t>300,000 </a:t>
            </a:r>
            <a:r>
              <a:rPr lang="en-GB" sz="2400" dirty="0"/>
              <a:t>paid downloads in the USA on the </a:t>
            </a:r>
            <a:r>
              <a:rPr lang="en-GB" sz="2400" dirty="0" err="1"/>
              <a:t>iOS</a:t>
            </a:r>
            <a:r>
              <a:rPr lang="en-GB" sz="2400" dirty="0"/>
              <a:t> platform. </a:t>
            </a:r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Wider </a:t>
            </a:r>
            <a:r>
              <a:rPr lang="en-US" sz="2400" dirty="0"/>
              <a:t>mobile health market will reach $8 billion by 2018**</a:t>
            </a:r>
            <a:endParaRPr lang="en-GB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</a:t>
            </a:r>
            <a:r>
              <a:rPr lang="en-US" dirty="0"/>
              <a:t>:  *Juniper Research, **Global Data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Proposed Agenda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App Stats!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237" y="980728"/>
            <a:ext cx="6875933" cy="51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7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Wild West or Gold Rush?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3028396"/>
            <a:ext cx="2634128" cy="3542902"/>
          </a:xfrm>
        </p:spPr>
      </p:pic>
      <p:sp>
        <p:nvSpPr>
          <p:cNvPr id="5" name="TextBox 4"/>
          <p:cNvSpPr txBox="1"/>
          <p:nvPr/>
        </p:nvSpPr>
        <p:spPr>
          <a:xfrm>
            <a:off x="1464060" y="38622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pperplate Gothic Bold" panose="020E0705020206020404" pitchFamily="34" charset="0"/>
              </a:rPr>
              <a:t>Health App</a:t>
            </a:r>
            <a:endParaRPr lang="en-GB" sz="2400" b="1" dirty="0">
              <a:latin typeface="Copperplate Gothic Bold" panose="020E07050202060204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81" y="4331523"/>
            <a:ext cx="1967407" cy="1008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2092503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97,000 </a:t>
            </a:r>
            <a:r>
              <a:rPr lang="en-GB" sz="2800" dirty="0" err="1"/>
              <a:t>mHealth</a:t>
            </a:r>
            <a:r>
              <a:rPr lang="en-GB" sz="2800" dirty="0"/>
              <a:t> applications listed on 62 full catalogue app </a:t>
            </a:r>
            <a:r>
              <a:rPr lang="en-GB" sz="2800" dirty="0" smtClean="0"/>
              <a:t>stores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Many </a:t>
            </a:r>
            <a:r>
              <a:rPr lang="en-GB" sz="2800" dirty="0"/>
              <a:t>apps are </a:t>
            </a:r>
            <a:r>
              <a:rPr lang="en-GB" sz="2800" dirty="0" err="1" smtClean="0"/>
              <a:t>unvalidated</a:t>
            </a:r>
            <a:endParaRPr lang="en-GB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lvl="1"/>
            <a:r>
              <a:rPr lang="en-GB" sz="2800" dirty="0"/>
              <a:t>Patient / consumer safety?</a:t>
            </a:r>
          </a:p>
          <a:p>
            <a:pPr lvl="1"/>
            <a:r>
              <a:rPr lang="en-GB" sz="2800" dirty="0"/>
              <a:t>Medical Devices?</a:t>
            </a:r>
          </a:p>
          <a:p>
            <a:pPr lvl="1"/>
            <a:r>
              <a:rPr lang="en-GB" sz="2800" dirty="0"/>
              <a:t>Data privacy issues?</a:t>
            </a:r>
          </a:p>
          <a:p>
            <a:pPr lvl="1"/>
            <a:r>
              <a:rPr lang="en-GB" sz="2800" dirty="0"/>
              <a:t>Security?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113384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Uptake and expectations are surging</a:t>
            </a:r>
          </a:p>
        </p:txBody>
      </p:sp>
    </p:spTree>
    <p:extLst>
      <p:ext uri="{BB962C8B-B14F-4D97-AF65-F5344CB8AC3E}">
        <p14:creationId xmlns:p14="http://schemas.microsoft.com/office/powerpoint/2010/main" val="239664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213548" y="620688"/>
            <a:ext cx="6716903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solidFill>
                  <a:schemeClr val="bg1"/>
                </a:solidFill>
                <a:latin typeface="Arial" pitchFamily="34" charset="0"/>
              </a:rPr>
              <a:t>Health apps: </a:t>
            </a:r>
            <a:r>
              <a:rPr lang="en-US" altLang="en-US" sz="4000" dirty="0">
                <a:solidFill>
                  <a:schemeClr val="bg1"/>
                </a:solidFill>
                <a:latin typeface="Arial" pitchFamily="34" charset="0"/>
              </a:rPr>
              <a:t>where </a:t>
            </a:r>
            <a:r>
              <a:rPr lang="en-US" altLang="en-US" sz="4000" dirty="0" smtClean="0">
                <a:solidFill>
                  <a:schemeClr val="bg1"/>
                </a:solidFill>
                <a:latin typeface="Arial" pitchFamily="34" charset="0"/>
              </a:rPr>
              <a:t>are </a:t>
            </a:r>
            <a:r>
              <a:rPr lang="en-US" altLang="en-US" sz="4000" dirty="0">
                <a:solidFill>
                  <a:schemeClr val="bg1"/>
                </a:solidFill>
                <a:latin typeface="Arial" pitchFamily="34" charset="0"/>
              </a:rPr>
              <a:t>we ?</a:t>
            </a:r>
            <a:endParaRPr lang="en-GB" altLang="en-US" sz="4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Picture 1026" descr="D:\Healthcare images\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" y="1597172"/>
            <a:ext cx="9138692" cy="52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6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2315431" y="253554"/>
            <a:ext cx="5194379" cy="6552728"/>
            <a:chOff x="0" y="0"/>
            <a:chExt cx="7168176" cy="636172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30058"/>
              <a:ext cx="1426909" cy="6331664"/>
              <a:chOff x="0" y="30058"/>
              <a:chExt cx="1426909" cy="6331664"/>
            </a:xfrm>
          </p:grpSpPr>
          <p:sp>
            <p:nvSpPr>
              <p:cNvPr id="30" name="Chevron 29"/>
              <p:cNvSpPr/>
              <p:nvPr/>
            </p:nvSpPr>
            <p:spPr>
              <a:xfrm>
                <a:off x="0" y="4985359"/>
                <a:ext cx="1426909" cy="137636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 rot="16200000">
                <a:off x="-2043708" y="2073768"/>
                <a:ext cx="4800873" cy="713454"/>
                <a:chOff x="-2043708" y="2073768"/>
                <a:chExt cx="5056981" cy="96480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2381" y="27679"/>
                  <a:ext cx="964803" cy="5056981"/>
                </a:xfrm>
                <a:prstGeom prst="round2Same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vert="vert27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2300" b="1" kern="1200">
                      <a:solidFill>
                        <a:srgbClr val="000000"/>
                      </a:solidFill>
                      <a:effectLst/>
                      <a:latin typeface="Cambria"/>
                      <a:ea typeface="Times New Roman"/>
                      <a:cs typeface="Times New Roman"/>
                    </a:rPr>
                    <a:t>STAGE 1 – PRE-DEVELOPMENT</a:t>
                  </a:r>
                  <a:endParaRPr lang="en-GB" sz="10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3" name="Round Same Side Corner Rectangle 6"/>
                <p:cNvSpPr/>
                <p:nvPr/>
              </p:nvSpPr>
              <p:spPr>
                <a:xfrm>
                  <a:off x="-2043708" y="2120866"/>
                  <a:ext cx="5009883" cy="870607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vert270" wrap="square" lIns="192024" tIns="17145" rIns="17145" bIns="17145" numCol="1" spcCol="1270" anchor="ctr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0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</p:grpSp>
        <p:sp>
          <p:nvSpPr>
            <p:cNvPr id="6" name="Chevron 5"/>
            <p:cNvSpPr/>
            <p:nvPr/>
          </p:nvSpPr>
          <p:spPr>
            <a:xfrm>
              <a:off x="1018833" y="4985358"/>
              <a:ext cx="1426909" cy="1376363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 rot="16200000">
              <a:off x="-1015900" y="2073768"/>
              <a:ext cx="4800873" cy="713454"/>
              <a:chOff x="-1015900" y="2073768"/>
              <a:chExt cx="5056981" cy="964803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 rot="5400000">
                <a:off x="1030189" y="27679"/>
                <a:ext cx="964803" cy="5056981"/>
              </a:xfrm>
              <a:prstGeom prst="round2Same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23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STAGE 2 – DESIGN &amp; DEVELOPMENT</a:t>
                </a:r>
                <a:endParaRPr lang="en-GB" sz="10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29" name="Round Same Side Corner Rectangle 6"/>
              <p:cNvSpPr/>
              <p:nvPr/>
            </p:nvSpPr>
            <p:spPr>
              <a:xfrm>
                <a:off x="-1015900" y="2120867"/>
                <a:ext cx="5009883" cy="870607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270" wrap="square" lIns="192024" tIns="17145" rIns="17145" bIns="17145" numCol="1" spcCol="127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89747" y="37163"/>
              <a:ext cx="1435885" cy="6324559"/>
              <a:chOff x="2089747" y="37163"/>
              <a:chExt cx="1435885" cy="6324559"/>
            </a:xfrm>
          </p:grpSpPr>
          <p:sp>
            <p:nvSpPr>
              <p:cNvPr id="24" name="Chevron 23"/>
              <p:cNvSpPr/>
              <p:nvPr/>
            </p:nvSpPr>
            <p:spPr>
              <a:xfrm>
                <a:off x="2098723" y="4985359"/>
                <a:ext cx="1426909" cy="137636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6200000">
                <a:off x="46037" y="2080873"/>
                <a:ext cx="4800873" cy="713454"/>
                <a:chOff x="46037" y="2080873"/>
                <a:chExt cx="5056981" cy="964803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2092126" y="34784"/>
                  <a:ext cx="964803" cy="5056981"/>
                </a:xfrm>
                <a:prstGeom prst="round2Same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vert="vert27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2300" b="1" kern="1200">
                      <a:solidFill>
                        <a:srgbClr val="000000"/>
                      </a:solidFill>
                      <a:effectLst/>
                      <a:ea typeface="Times New Roman"/>
                      <a:cs typeface="Times New Roman"/>
                    </a:rPr>
                    <a:t>STAGE 3 – USER TESTING</a:t>
                  </a:r>
                  <a:endParaRPr lang="en-GB" sz="10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Round Same Side Corner Rectangle 6"/>
                <p:cNvSpPr/>
                <p:nvPr/>
              </p:nvSpPr>
              <p:spPr>
                <a:xfrm>
                  <a:off x="46037" y="2127971"/>
                  <a:ext cx="5009883" cy="870607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vert270" wrap="square" lIns="192024" tIns="17145" rIns="17145" bIns="17145" numCol="1" spcCol="1270" anchor="ctr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0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117555" y="37163"/>
              <a:ext cx="1426909" cy="6305441"/>
              <a:chOff x="3117555" y="37163"/>
              <a:chExt cx="1426909" cy="6305441"/>
            </a:xfrm>
          </p:grpSpPr>
          <p:sp>
            <p:nvSpPr>
              <p:cNvPr id="20" name="Chevron 19"/>
              <p:cNvSpPr/>
              <p:nvPr/>
            </p:nvSpPr>
            <p:spPr>
              <a:xfrm>
                <a:off x="3117555" y="4966241"/>
                <a:ext cx="1426909" cy="1376363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 rot="16200000">
                <a:off x="1073846" y="2080873"/>
                <a:ext cx="4800873" cy="713454"/>
                <a:chOff x="1073846" y="2080873"/>
                <a:chExt cx="5056981" cy="96480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3119935" y="34784"/>
                  <a:ext cx="964803" cy="5056981"/>
                </a:xfrm>
                <a:prstGeom prst="round2Same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vert="vert27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2300" b="1" kern="1200">
                      <a:solidFill>
                        <a:srgbClr val="000000"/>
                      </a:solidFill>
                      <a:effectLst/>
                      <a:ea typeface="Times New Roman"/>
                      <a:cs typeface="Times New Roman"/>
                    </a:rPr>
                    <a:t>STAGE 4 – STAKEHOLDER REVIEW</a:t>
                  </a:r>
                  <a:endParaRPr lang="en-GB" sz="10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" name="Round Same Side Corner Rectangle 6"/>
                <p:cNvSpPr/>
                <p:nvPr/>
              </p:nvSpPr>
              <p:spPr>
                <a:xfrm>
                  <a:off x="1073846" y="2127971"/>
                  <a:ext cx="5009883" cy="870607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vert270" wrap="square" lIns="192024" tIns="17145" rIns="17145" bIns="17145" numCol="1" spcCol="1270" anchor="ctr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0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</p:grpSp>
        <p:sp>
          <p:nvSpPr>
            <p:cNvPr id="10" name="Chevron 9"/>
            <p:cNvSpPr/>
            <p:nvPr/>
          </p:nvSpPr>
          <p:spPr>
            <a:xfrm>
              <a:off x="4088851" y="4955300"/>
              <a:ext cx="1426909" cy="1376363"/>
            </a:xfrm>
            <a:prstGeom prst="chevr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0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6200000">
              <a:off x="2054119" y="2043710"/>
              <a:ext cx="4800873" cy="713454"/>
              <a:chOff x="2054119" y="2043710"/>
              <a:chExt cx="5056981" cy="964803"/>
            </a:xfrm>
          </p:grpSpPr>
          <p:sp>
            <p:nvSpPr>
              <p:cNvPr id="18" name="Round Same Side Corner Rectangle 17"/>
              <p:cNvSpPr/>
              <p:nvPr/>
            </p:nvSpPr>
            <p:spPr>
              <a:xfrm rot="5400000">
                <a:off x="4100208" y="-2379"/>
                <a:ext cx="964803" cy="5056981"/>
              </a:xfrm>
              <a:prstGeom prst="round2Same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23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STAGE 5 – MEDICAL DEVICE PROCESS*</a:t>
                </a:r>
                <a:endParaRPr lang="en-GB" sz="10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Round Same Side Corner Rectangle 6"/>
              <p:cNvSpPr/>
              <p:nvPr/>
            </p:nvSpPr>
            <p:spPr>
              <a:xfrm>
                <a:off x="2054119" y="2090808"/>
                <a:ext cx="5009883" cy="870607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270" wrap="square" lIns="192024" tIns="17145" rIns="17145" bIns="17145" numCol="1" spcCol="127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159765" y="7105"/>
              <a:ext cx="1435885" cy="6324559"/>
              <a:chOff x="5159765" y="7105"/>
              <a:chExt cx="1435885" cy="6324559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5168741" y="4955301"/>
                <a:ext cx="1426909" cy="1376363"/>
              </a:xfrm>
              <a:prstGeom prst="chevron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10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16200000">
                <a:off x="3116055" y="2050815"/>
                <a:ext cx="4800873" cy="713454"/>
                <a:chOff x="3116055" y="2050815"/>
                <a:chExt cx="5056981" cy="964803"/>
              </a:xfrm>
            </p:grpSpPr>
            <p:sp>
              <p:nvSpPr>
                <p:cNvPr id="16" name="Round Same Side Corner Rectangle 15"/>
                <p:cNvSpPr/>
                <p:nvPr/>
              </p:nvSpPr>
              <p:spPr>
                <a:xfrm rot="5400000">
                  <a:off x="5162144" y="4726"/>
                  <a:ext cx="964803" cy="5056981"/>
                </a:xfrm>
                <a:prstGeom prst="round2Same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vert="vert27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2300" b="1" kern="1200">
                      <a:solidFill>
                        <a:srgbClr val="000000"/>
                      </a:solidFill>
                      <a:effectLst/>
                      <a:ea typeface="Times New Roman"/>
                      <a:cs typeface="Times New Roman"/>
                    </a:rPr>
                    <a:t>STAGE 6 – EXTERNAL DEPLOYMENT</a:t>
                  </a:r>
                  <a:endParaRPr lang="en-GB" sz="10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7" name="Round Same Side Corner Rectangle 6"/>
                <p:cNvSpPr/>
                <p:nvPr/>
              </p:nvSpPr>
              <p:spPr>
                <a:xfrm>
                  <a:off x="3116055" y="2097913"/>
                  <a:ext cx="5009883" cy="870607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vert270" wrap="square" lIns="192024" tIns="17145" rIns="17145" bIns="17145" numCol="1" spcCol="1270" anchor="ctr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GB" sz="10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</p:grpSp>
        <p:sp>
          <p:nvSpPr>
            <p:cNvPr id="13" name="TextBox 46"/>
            <p:cNvSpPr txBox="1"/>
            <p:nvPr/>
          </p:nvSpPr>
          <p:spPr>
            <a:xfrm>
              <a:off x="6692561" y="154419"/>
              <a:ext cx="475615" cy="4800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i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*Subject to nature of mobile app 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37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51908" y="68548"/>
            <a:ext cx="1152128" cy="585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60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1075</Words>
  <Application>Microsoft Macintosh PowerPoint</Application>
  <PresentationFormat>On-screen Show (4:3)</PresentationFormat>
  <Paragraphs>325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Presentation</vt:lpstr>
      <vt:lpstr>PowerPoint Presentation</vt:lpstr>
      <vt:lpstr>PowerPoint Presentation</vt:lpstr>
      <vt:lpstr>Who are the “Digital Omnivores”?</vt:lpstr>
      <vt:lpstr>Proposed Agenda</vt:lpstr>
      <vt:lpstr>Wild West or Gold Rush?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Devices Directive </vt:lpstr>
      <vt:lpstr>PowerPoint Presentation</vt:lpstr>
      <vt:lpstr>PowerPoint Presentation</vt:lpstr>
      <vt:lpstr>Deployment</vt:lpstr>
      <vt:lpstr>Commercialisation Approaches</vt:lpstr>
      <vt:lpstr>PowerPoint Presentation</vt:lpstr>
      <vt:lpstr>What we 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&amp; Technology Innovations</dc:title>
  <dc:creator>Tony Hill</dc:creator>
  <cp:lastModifiedBy>Martin Leaver</cp:lastModifiedBy>
  <cp:revision>99</cp:revision>
  <dcterms:created xsi:type="dcterms:W3CDTF">2012-10-12T12:44:49Z</dcterms:created>
  <dcterms:modified xsi:type="dcterms:W3CDTF">2014-02-03T11:56:28Z</dcterms:modified>
</cp:coreProperties>
</file>