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12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Spellacy" initials="VS" lastIdx="4" clrIdx="0">
    <p:extLst>
      <p:ext uri="{19B8F6BF-5375-455C-9EA6-DF929625EA0E}">
        <p15:presenceInfo xmlns:p15="http://schemas.microsoft.com/office/powerpoint/2012/main" userId="S::Victoria.Spellacy@england.nhs.uk::8c19fdc6-ca68-4ebc-b1e0-db119857aa09" providerId="AD"/>
      </p:ext>
    </p:extLst>
  </p:cmAuthor>
  <p:cmAuthor id="2" name="James Rose" initials="JR" lastIdx="2" clrIdx="1">
    <p:extLst>
      <p:ext uri="{19B8F6BF-5375-455C-9EA6-DF929625EA0E}">
        <p15:presenceInfo xmlns:p15="http://schemas.microsoft.com/office/powerpoint/2012/main" userId="S::James.rose@oxfordahsn.org::5a0e6d0f-a0c4-497d-b6b5-4613e9fd7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A9"/>
    <a:srgbClr val="75787B"/>
    <a:srgbClr val="9FA1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2"/>
    <p:restoredTop sz="61404" autoAdjust="0"/>
  </p:normalViewPr>
  <p:slideViewPr>
    <p:cSldViewPr snapToGrid="0">
      <p:cViewPr varScale="1">
        <p:scale>
          <a:sx n="52" d="100"/>
          <a:sy n="52" d="100"/>
        </p:scale>
        <p:origin x="182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46255-C3A7-4A46-8988-45DDDE6D34F5}" type="datetimeFigureOut">
              <a:rPr lang="en-GB" smtClean="0"/>
              <a:t>21/10/2021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317F9-A7EF-4AD9-AC83-53C0B5FC9E5D}" type="slidenum">
              <a:rPr lang="en-GB" smtClean="0"/>
              <a:t>‹#›</a:t>
            </a:fld>
            <a:endParaRPr lang="en-GB" dirty="0"/>
          </a:p>
        </p:txBody>
      </p:sp>
    </p:spTree>
    <p:extLst>
      <p:ext uri="{BB962C8B-B14F-4D97-AF65-F5344CB8AC3E}">
        <p14:creationId xmlns:p14="http://schemas.microsoft.com/office/powerpoint/2010/main" val="201575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84317F9-A7EF-4AD9-AC83-53C0B5FC9E5D}" type="slidenum">
              <a:rPr lang="en-GB" smtClean="0"/>
              <a:t>1</a:t>
            </a:fld>
            <a:endParaRPr lang="en-GB" dirty="0"/>
          </a:p>
        </p:txBody>
      </p:sp>
    </p:spTree>
    <p:extLst>
      <p:ext uri="{BB962C8B-B14F-4D97-AF65-F5344CB8AC3E}">
        <p14:creationId xmlns:p14="http://schemas.microsoft.com/office/powerpoint/2010/main" val="16074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userDrawn="1"/>
        </p:nvSpPr>
        <p:spPr>
          <a:xfrm>
            <a:off x="0" y="0"/>
            <a:ext cx="12192000" cy="6850744"/>
          </a:xfrm>
          <a:prstGeom prst="rect">
            <a:avLst/>
          </a:prstGeom>
          <a:blipFill>
            <a:blip r:embed="rId2" cstate="print"/>
            <a:stretch>
              <a:fillRect/>
            </a:stretch>
          </a:blipFill>
        </p:spPr>
        <p:txBody>
          <a:bodyPr wrap="square" lIns="0" tIns="0" rIns="0" bIns="0" rtlCol="0"/>
          <a:lstStyle/>
          <a:p>
            <a:endParaRPr sz="2397" dirty="0"/>
          </a:p>
        </p:txBody>
      </p:sp>
      <p:sp>
        <p:nvSpPr>
          <p:cNvPr id="17" name="bk object 17"/>
          <p:cNvSpPr/>
          <p:nvPr userDrawn="1"/>
        </p:nvSpPr>
        <p:spPr>
          <a:xfrm>
            <a:off x="0" y="2"/>
            <a:ext cx="12192000" cy="6851235"/>
          </a:xfrm>
          <a:custGeom>
            <a:avLst/>
            <a:gdLst/>
            <a:ahLst/>
            <a:cxnLst/>
            <a:rect l="l" t="t" r="r" b="b"/>
            <a:pathLst>
              <a:path w="9144000" h="5144770">
                <a:moveTo>
                  <a:pt x="0" y="5144401"/>
                </a:moveTo>
                <a:lnTo>
                  <a:pt x="9144000" y="5144401"/>
                </a:lnTo>
                <a:lnTo>
                  <a:pt x="9144000" y="0"/>
                </a:lnTo>
                <a:lnTo>
                  <a:pt x="0" y="0"/>
                </a:lnTo>
                <a:lnTo>
                  <a:pt x="0" y="5144401"/>
                </a:lnTo>
                <a:close/>
              </a:path>
            </a:pathLst>
          </a:custGeom>
          <a:solidFill>
            <a:srgbClr val="FFFFFF">
              <a:alpha val="91000"/>
            </a:srgbClr>
          </a:solidFill>
        </p:spPr>
        <p:txBody>
          <a:bodyPr wrap="square" lIns="0" tIns="0" rIns="0" bIns="0" rtlCol="0"/>
          <a:lstStyle/>
          <a:p>
            <a:endParaRPr sz="2397" dirty="0"/>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pic>
        <p:nvPicPr>
          <p:cNvPr id="39" name="Picture 38"/>
          <p:cNvPicPr>
            <a:picLocks noChangeAspect="1"/>
          </p:cNvPicPr>
          <p:nvPr userDrawn="1"/>
        </p:nvPicPr>
        <p:blipFill>
          <a:blip r:embed="rId3"/>
          <a:stretch>
            <a:fillRect/>
          </a:stretch>
        </p:blipFill>
        <p:spPr>
          <a:xfrm>
            <a:off x="-1057" y="6034521"/>
            <a:ext cx="12193057" cy="77939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1057" y="6034521"/>
            <a:ext cx="12193057" cy="77939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Title-content-bkgd">
    <p:bg>
      <p:bgPr>
        <a:solidFill>
          <a:schemeClr val="bg1"/>
        </a:solidFill>
        <a:effectLst/>
      </p:bgPr>
    </p:bg>
    <p:spTree>
      <p:nvGrpSpPr>
        <p:cNvPr id="1" name=""/>
        <p:cNvGrpSpPr/>
        <p:nvPr/>
      </p:nvGrpSpPr>
      <p:grpSpPr>
        <a:xfrm>
          <a:off x="0" y="0"/>
          <a:ext cx="0" cy="0"/>
          <a:chOff x="0" y="0"/>
          <a:chExt cx="0" cy="0"/>
        </a:xfrm>
      </p:grpSpPr>
      <p:sp>
        <p:nvSpPr>
          <p:cNvPr id="16" name="bk object 16"/>
          <p:cNvSpPr/>
          <p:nvPr userDrawn="1"/>
        </p:nvSpPr>
        <p:spPr>
          <a:xfrm>
            <a:off x="0" y="0"/>
            <a:ext cx="12192000" cy="6850744"/>
          </a:xfrm>
          <a:prstGeom prst="rect">
            <a:avLst/>
          </a:prstGeom>
          <a:blipFill>
            <a:blip r:embed="rId2" cstate="print"/>
            <a:stretch>
              <a:fillRect/>
            </a:stretch>
          </a:blipFill>
        </p:spPr>
        <p:txBody>
          <a:bodyPr wrap="square" lIns="0" tIns="0" rIns="0" bIns="0" rtlCol="0"/>
          <a:lstStyle/>
          <a:p>
            <a:endParaRPr sz="2397" dirty="0"/>
          </a:p>
        </p:txBody>
      </p:sp>
      <p:sp>
        <p:nvSpPr>
          <p:cNvPr id="17" name="bk object 17"/>
          <p:cNvSpPr/>
          <p:nvPr userDrawn="1"/>
        </p:nvSpPr>
        <p:spPr>
          <a:xfrm>
            <a:off x="0" y="0"/>
            <a:ext cx="12192000" cy="6851235"/>
          </a:xfrm>
          <a:custGeom>
            <a:avLst/>
            <a:gdLst/>
            <a:ahLst/>
            <a:cxnLst/>
            <a:rect l="l" t="t" r="r" b="b"/>
            <a:pathLst>
              <a:path w="9144000" h="5144770">
                <a:moveTo>
                  <a:pt x="0" y="5144401"/>
                </a:moveTo>
                <a:lnTo>
                  <a:pt x="9144000" y="5144401"/>
                </a:lnTo>
                <a:lnTo>
                  <a:pt x="9144000" y="0"/>
                </a:lnTo>
                <a:lnTo>
                  <a:pt x="0" y="0"/>
                </a:lnTo>
                <a:lnTo>
                  <a:pt x="0" y="5144401"/>
                </a:lnTo>
                <a:close/>
              </a:path>
            </a:pathLst>
          </a:custGeom>
          <a:solidFill>
            <a:srgbClr val="FFFFFF">
              <a:alpha val="91000"/>
            </a:srgbClr>
          </a:solidFill>
        </p:spPr>
        <p:txBody>
          <a:bodyPr wrap="square" lIns="0" tIns="0" rIns="0" bIns="0" rtlCol="0"/>
          <a:lstStyle/>
          <a:p>
            <a:endParaRPr sz="2397" dirty="0">
              <a:solidFill>
                <a:srgbClr val="012A45"/>
              </a:solidFill>
              <a:latin typeface="Gill Sans MT" panose="020B0502020104020203" pitchFamily="34" charset="0"/>
            </a:endParaRPr>
          </a:p>
        </p:txBody>
      </p:sp>
      <p:pic>
        <p:nvPicPr>
          <p:cNvPr id="39" name="Picture 38"/>
          <p:cNvPicPr>
            <a:picLocks noChangeAspect="1"/>
          </p:cNvPicPr>
          <p:nvPr userDrawn="1"/>
        </p:nvPicPr>
        <p:blipFill>
          <a:blip r:embed="rId3"/>
          <a:stretch>
            <a:fillRect/>
          </a:stretch>
        </p:blipFill>
        <p:spPr>
          <a:xfrm>
            <a:off x="-1057" y="6034521"/>
            <a:ext cx="12193057" cy="779394"/>
          </a:xfrm>
          <a:prstGeom prst="rect">
            <a:avLst/>
          </a:prstGeom>
        </p:spPr>
      </p:pic>
      <p:grpSp>
        <p:nvGrpSpPr>
          <p:cNvPr id="7" name="Group 6">
            <a:extLst>
              <a:ext uri="{FF2B5EF4-FFF2-40B4-BE49-F238E27FC236}">
                <a16:creationId xmlns:a16="http://schemas.microsoft.com/office/drawing/2014/main" id="{44695A26-DEB3-46A1-8F14-AE5777FD7E0D}"/>
              </a:ext>
            </a:extLst>
          </p:cNvPr>
          <p:cNvGrpSpPr/>
          <p:nvPr userDrawn="1"/>
        </p:nvGrpSpPr>
        <p:grpSpPr>
          <a:xfrm>
            <a:off x="184189" y="292162"/>
            <a:ext cx="11822563" cy="202188"/>
            <a:chOff x="133788" y="429045"/>
            <a:chExt cx="8866922" cy="151828"/>
          </a:xfrm>
        </p:grpSpPr>
        <p:sp>
          <p:nvSpPr>
            <p:cNvPr id="8" name="object 3">
              <a:extLst>
                <a:ext uri="{FF2B5EF4-FFF2-40B4-BE49-F238E27FC236}">
                  <a16:creationId xmlns:a16="http://schemas.microsoft.com/office/drawing/2014/main" id="{C75FC798-3641-4947-9507-5A9EBD91837E}"/>
                </a:ext>
              </a:extLst>
            </p:cNvPr>
            <p:cNvSpPr/>
            <p:nvPr/>
          </p:nvSpPr>
          <p:spPr>
            <a:xfrm>
              <a:off x="562057"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9" name="object 4">
              <a:extLst>
                <a:ext uri="{FF2B5EF4-FFF2-40B4-BE49-F238E27FC236}">
                  <a16:creationId xmlns:a16="http://schemas.microsoft.com/office/drawing/2014/main" id="{AAD023F7-1D2D-4473-96DE-FE89A7BAC85F}"/>
                </a:ext>
              </a:extLst>
            </p:cNvPr>
            <p:cNvSpPr/>
            <p:nvPr/>
          </p:nvSpPr>
          <p:spPr>
            <a:xfrm>
              <a:off x="1846867"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0" name="object 5">
              <a:extLst>
                <a:ext uri="{FF2B5EF4-FFF2-40B4-BE49-F238E27FC236}">
                  <a16:creationId xmlns:a16="http://schemas.microsoft.com/office/drawing/2014/main" id="{19534843-CA4E-4611-8DBC-008C32934C11}"/>
                </a:ext>
              </a:extLst>
            </p:cNvPr>
            <p:cNvSpPr/>
            <p:nvPr/>
          </p:nvSpPr>
          <p:spPr>
            <a:xfrm>
              <a:off x="2703407"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1" name="object 6">
              <a:extLst>
                <a:ext uri="{FF2B5EF4-FFF2-40B4-BE49-F238E27FC236}">
                  <a16:creationId xmlns:a16="http://schemas.microsoft.com/office/drawing/2014/main" id="{781CF9BB-295E-4A9A-B72F-6447B25DC6BE}"/>
                </a:ext>
              </a:extLst>
            </p:cNvPr>
            <p:cNvSpPr/>
            <p:nvPr/>
          </p:nvSpPr>
          <p:spPr>
            <a:xfrm>
              <a:off x="776192"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2" name="object 7">
              <a:extLst>
                <a:ext uri="{FF2B5EF4-FFF2-40B4-BE49-F238E27FC236}">
                  <a16:creationId xmlns:a16="http://schemas.microsoft.com/office/drawing/2014/main" id="{4BA87BBA-7219-42F7-8D3A-3CBF21001515}"/>
                </a:ext>
              </a:extLst>
            </p:cNvPr>
            <p:cNvSpPr/>
            <p:nvPr/>
          </p:nvSpPr>
          <p:spPr>
            <a:xfrm>
              <a:off x="2061003"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3" name="object 8">
              <a:extLst>
                <a:ext uri="{FF2B5EF4-FFF2-40B4-BE49-F238E27FC236}">
                  <a16:creationId xmlns:a16="http://schemas.microsoft.com/office/drawing/2014/main" id="{8147D70C-A113-4F01-9045-E1214D862C27}"/>
                </a:ext>
              </a:extLst>
            </p:cNvPr>
            <p:cNvSpPr/>
            <p:nvPr/>
          </p:nvSpPr>
          <p:spPr>
            <a:xfrm>
              <a:off x="13378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4" name="object 9">
              <a:extLst>
                <a:ext uri="{FF2B5EF4-FFF2-40B4-BE49-F238E27FC236}">
                  <a16:creationId xmlns:a16="http://schemas.microsoft.com/office/drawing/2014/main" id="{E9CE7E85-D231-49BF-8A8D-4B4258070732}"/>
                </a:ext>
              </a:extLst>
            </p:cNvPr>
            <p:cNvSpPr/>
            <p:nvPr/>
          </p:nvSpPr>
          <p:spPr>
            <a:xfrm>
              <a:off x="1418597"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5" name="object 10">
              <a:extLst>
                <a:ext uri="{FF2B5EF4-FFF2-40B4-BE49-F238E27FC236}">
                  <a16:creationId xmlns:a16="http://schemas.microsoft.com/office/drawing/2014/main" id="{63FFD54A-638D-43ED-A8A3-077E1D66AED4}"/>
                </a:ext>
              </a:extLst>
            </p:cNvPr>
            <p:cNvSpPr/>
            <p:nvPr/>
          </p:nvSpPr>
          <p:spPr>
            <a:xfrm>
              <a:off x="99032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8" name="object 11">
              <a:extLst>
                <a:ext uri="{FF2B5EF4-FFF2-40B4-BE49-F238E27FC236}">
                  <a16:creationId xmlns:a16="http://schemas.microsoft.com/office/drawing/2014/main" id="{53EA7A31-9FCB-4BEF-B48C-FA111A152FD9}"/>
                </a:ext>
              </a:extLst>
            </p:cNvPr>
            <p:cNvSpPr/>
            <p:nvPr/>
          </p:nvSpPr>
          <p:spPr>
            <a:xfrm>
              <a:off x="2275137"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19" name="object 12">
              <a:extLst>
                <a:ext uri="{FF2B5EF4-FFF2-40B4-BE49-F238E27FC236}">
                  <a16:creationId xmlns:a16="http://schemas.microsoft.com/office/drawing/2014/main" id="{A6A83706-8F87-4D12-A27A-9C73435512A8}"/>
                </a:ext>
              </a:extLst>
            </p:cNvPr>
            <p:cNvSpPr/>
            <p:nvPr/>
          </p:nvSpPr>
          <p:spPr>
            <a:xfrm>
              <a:off x="1204462"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0" name="object 13">
              <a:extLst>
                <a:ext uri="{FF2B5EF4-FFF2-40B4-BE49-F238E27FC236}">
                  <a16:creationId xmlns:a16="http://schemas.microsoft.com/office/drawing/2014/main" id="{07D77A05-44F7-4D9E-A32F-BF80F22D2ED9}"/>
                </a:ext>
              </a:extLst>
            </p:cNvPr>
            <p:cNvSpPr/>
            <p:nvPr/>
          </p:nvSpPr>
          <p:spPr>
            <a:xfrm>
              <a:off x="2489272"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1" name="object 14">
              <a:extLst>
                <a:ext uri="{FF2B5EF4-FFF2-40B4-BE49-F238E27FC236}">
                  <a16:creationId xmlns:a16="http://schemas.microsoft.com/office/drawing/2014/main" id="{ACDF74A1-F60D-4709-83C7-0C30F5F7568C}"/>
                </a:ext>
              </a:extLst>
            </p:cNvPr>
            <p:cNvSpPr/>
            <p:nvPr/>
          </p:nvSpPr>
          <p:spPr>
            <a:xfrm>
              <a:off x="347922"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2" name="object 15">
              <a:extLst>
                <a:ext uri="{FF2B5EF4-FFF2-40B4-BE49-F238E27FC236}">
                  <a16:creationId xmlns:a16="http://schemas.microsoft.com/office/drawing/2014/main" id="{5E85427B-3EA9-409B-A2FD-1CD6C131AFA8}"/>
                </a:ext>
              </a:extLst>
            </p:cNvPr>
            <p:cNvSpPr/>
            <p:nvPr/>
          </p:nvSpPr>
          <p:spPr>
            <a:xfrm>
              <a:off x="1632732"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3" name="object 16">
              <a:extLst>
                <a:ext uri="{FF2B5EF4-FFF2-40B4-BE49-F238E27FC236}">
                  <a16:creationId xmlns:a16="http://schemas.microsoft.com/office/drawing/2014/main" id="{2D216E49-D6CB-4E88-9F7D-A81A99750BF4}"/>
                </a:ext>
              </a:extLst>
            </p:cNvPr>
            <p:cNvSpPr/>
            <p:nvPr/>
          </p:nvSpPr>
          <p:spPr>
            <a:xfrm>
              <a:off x="6255209"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4" name="object 17">
              <a:extLst>
                <a:ext uri="{FF2B5EF4-FFF2-40B4-BE49-F238E27FC236}">
                  <a16:creationId xmlns:a16="http://schemas.microsoft.com/office/drawing/2014/main" id="{B162253D-6D44-4B6E-B4D5-FE1487EB0AA5}"/>
                </a:ext>
              </a:extLst>
            </p:cNvPr>
            <p:cNvSpPr/>
            <p:nvPr/>
          </p:nvSpPr>
          <p:spPr>
            <a:xfrm>
              <a:off x="754001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5" name="object 18">
              <a:extLst>
                <a:ext uri="{FF2B5EF4-FFF2-40B4-BE49-F238E27FC236}">
                  <a16:creationId xmlns:a16="http://schemas.microsoft.com/office/drawing/2014/main" id="{FB205581-83BB-4709-ADF8-685EAEC903FF}"/>
                </a:ext>
              </a:extLst>
            </p:cNvPr>
            <p:cNvSpPr/>
            <p:nvPr/>
          </p:nvSpPr>
          <p:spPr>
            <a:xfrm>
              <a:off x="839655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6" name="object 19">
              <a:extLst>
                <a:ext uri="{FF2B5EF4-FFF2-40B4-BE49-F238E27FC236}">
                  <a16:creationId xmlns:a16="http://schemas.microsoft.com/office/drawing/2014/main" id="{B4B22748-25DC-4F1E-8A2D-09A077415F54}"/>
                </a:ext>
              </a:extLst>
            </p:cNvPr>
            <p:cNvSpPr/>
            <p:nvPr/>
          </p:nvSpPr>
          <p:spPr>
            <a:xfrm>
              <a:off x="6469344"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7" name="object 20">
              <a:extLst>
                <a:ext uri="{FF2B5EF4-FFF2-40B4-BE49-F238E27FC236}">
                  <a16:creationId xmlns:a16="http://schemas.microsoft.com/office/drawing/2014/main" id="{82435C6D-1FD9-488D-8E9B-85EAB4B52F54}"/>
                </a:ext>
              </a:extLst>
            </p:cNvPr>
            <p:cNvSpPr/>
            <p:nvPr/>
          </p:nvSpPr>
          <p:spPr>
            <a:xfrm>
              <a:off x="7754153"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8" name="object 21">
              <a:extLst>
                <a:ext uri="{FF2B5EF4-FFF2-40B4-BE49-F238E27FC236}">
                  <a16:creationId xmlns:a16="http://schemas.microsoft.com/office/drawing/2014/main" id="{7F2A7CA9-D6B5-4FFA-89A4-1B1662707516}"/>
                </a:ext>
              </a:extLst>
            </p:cNvPr>
            <p:cNvSpPr/>
            <p:nvPr/>
          </p:nvSpPr>
          <p:spPr>
            <a:xfrm>
              <a:off x="8610693"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29" name="object 22">
              <a:extLst>
                <a:ext uri="{FF2B5EF4-FFF2-40B4-BE49-F238E27FC236}">
                  <a16:creationId xmlns:a16="http://schemas.microsoft.com/office/drawing/2014/main" id="{9573CDE4-49F5-4AA4-9F50-27B3F3D8D0D1}"/>
                </a:ext>
              </a:extLst>
            </p:cNvPr>
            <p:cNvSpPr/>
            <p:nvPr/>
          </p:nvSpPr>
          <p:spPr>
            <a:xfrm>
              <a:off x="711174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30" name="object 23">
              <a:extLst>
                <a:ext uri="{FF2B5EF4-FFF2-40B4-BE49-F238E27FC236}">
                  <a16:creationId xmlns:a16="http://schemas.microsoft.com/office/drawing/2014/main" id="{43610918-1220-4BC5-BEE3-6C3973DCE752}"/>
                </a:ext>
              </a:extLst>
            </p:cNvPr>
            <p:cNvSpPr/>
            <p:nvPr/>
          </p:nvSpPr>
          <p:spPr>
            <a:xfrm>
              <a:off x="668347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31" name="object 24">
              <a:extLst>
                <a:ext uri="{FF2B5EF4-FFF2-40B4-BE49-F238E27FC236}">
                  <a16:creationId xmlns:a16="http://schemas.microsoft.com/office/drawing/2014/main" id="{25308DAD-C9EF-4397-A7B6-26943DD4A60B}"/>
                </a:ext>
              </a:extLst>
            </p:cNvPr>
            <p:cNvSpPr/>
            <p:nvPr/>
          </p:nvSpPr>
          <p:spPr>
            <a:xfrm>
              <a:off x="796828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32" name="object 25">
              <a:extLst>
                <a:ext uri="{FF2B5EF4-FFF2-40B4-BE49-F238E27FC236}">
                  <a16:creationId xmlns:a16="http://schemas.microsoft.com/office/drawing/2014/main" id="{1B6B51EF-C126-4CBB-A75C-DB91AFEDDD65}"/>
                </a:ext>
              </a:extLst>
            </p:cNvPr>
            <p:cNvSpPr/>
            <p:nvPr/>
          </p:nvSpPr>
          <p:spPr>
            <a:xfrm>
              <a:off x="8824828"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33" name="object 26">
              <a:extLst>
                <a:ext uri="{FF2B5EF4-FFF2-40B4-BE49-F238E27FC236}">
                  <a16:creationId xmlns:a16="http://schemas.microsoft.com/office/drawing/2014/main" id="{FE44C7E3-CB70-4344-9F39-408CAD5A7282}"/>
                </a:ext>
              </a:extLst>
            </p:cNvPr>
            <p:cNvSpPr/>
            <p:nvPr/>
          </p:nvSpPr>
          <p:spPr>
            <a:xfrm>
              <a:off x="6897613"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34" name="object 27">
              <a:extLst>
                <a:ext uri="{FF2B5EF4-FFF2-40B4-BE49-F238E27FC236}">
                  <a16:creationId xmlns:a16="http://schemas.microsoft.com/office/drawing/2014/main" id="{68F9270F-E916-46E5-BF11-740B10A787E1}"/>
                </a:ext>
              </a:extLst>
            </p:cNvPr>
            <p:cNvSpPr/>
            <p:nvPr/>
          </p:nvSpPr>
          <p:spPr>
            <a:xfrm>
              <a:off x="8182423"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sp>
          <p:nvSpPr>
            <p:cNvPr id="35" name="object 28">
              <a:extLst>
                <a:ext uri="{FF2B5EF4-FFF2-40B4-BE49-F238E27FC236}">
                  <a16:creationId xmlns:a16="http://schemas.microsoft.com/office/drawing/2014/main" id="{CB2412A6-D16C-4157-A0E0-37B3321E4D2F}"/>
                </a:ext>
              </a:extLst>
            </p:cNvPr>
            <p:cNvSpPr/>
            <p:nvPr/>
          </p:nvSpPr>
          <p:spPr>
            <a:xfrm>
              <a:off x="7325883" y="429045"/>
              <a:ext cx="175882" cy="151828"/>
            </a:xfrm>
            <a:prstGeom prst="rect">
              <a:avLst/>
            </a:prstGeom>
            <a:blipFill>
              <a:blip r:embed="rId4" cstate="print"/>
              <a:stretch>
                <a:fillRect/>
              </a:stretch>
            </a:blipFill>
          </p:spPr>
          <p:txBody>
            <a:bodyPr wrap="square" lIns="0" tIns="0" rIns="0" bIns="0" rtlCol="0"/>
            <a:lstStyle/>
            <a:p>
              <a:pPr marL="0" marR="0" lvl="0" indent="0" defTabSz="1217706" eaLnBrk="1" fontAlgn="auto" latinLnBrk="0" hangingPunct="1">
                <a:lnSpc>
                  <a:spcPct val="100000"/>
                </a:lnSpc>
                <a:spcBef>
                  <a:spcPts val="0"/>
                </a:spcBef>
                <a:spcAft>
                  <a:spcPts val="0"/>
                </a:spcAft>
                <a:buClrTx/>
                <a:buSzTx/>
                <a:buFontTx/>
                <a:buNone/>
                <a:tabLst/>
                <a:defRPr/>
              </a:pPr>
              <a:endParaRPr kumimoji="0" sz="2397" b="0" i="0" u="none" strike="noStrike" kern="0" cap="none" spc="0" normalizeH="0" baseline="0" noProof="0" dirty="0">
                <a:ln>
                  <a:noFill/>
                </a:ln>
                <a:solidFill>
                  <a:prstClr val="black"/>
                </a:solidFill>
                <a:effectLst/>
                <a:uLnTx/>
                <a:uFillTx/>
              </a:endParaRPr>
            </a:p>
          </p:txBody>
        </p:sp>
      </p:grpSp>
      <p:sp>
        <p:nvSpPr>
          <p:cNvPr id="36" name="Title 1">
            <a:extLst>
              <a:ext uri="{FF2B5EF4-FFF2-40B4-BE49-F238E27FC236}">
                <a16:creationId xmlns:a16="http://schemas.microsoft.com/office/drawing/2014/main" id="{16EC34DA-CB9E-4D5F-AAA1-C578F4F32D25}"/>
              </a:ext>
            </a:extLst>
          </p:cNvPr>
          <p:cNvSpPr>
            <a:spLocks noGrp="1"/>
          </p:cNvSpPr>
          <p:nvPr>
            <p:ph type="title"/>
          </p:nvPr>
        </p:nvSpPr>
        <p:spPr>
          <a:xfrm>
            <a:off x="3844857" y="79320"/>
            <a:ext cx="4501227" cy="627874"/>
          </a:xfrm>
          <a:prstGeom prst="rect">
            <a:avLst/>
          </a:prstGeom>
        </p:spPr>
        <p:txBody>
          <a:bodyPr/>
          <a:lstStyle>
            <a:lvl1pPr algn="ctr">
              <a:defRPr sz="2863">
                <a:solidFill>
                  <a:srgbClr val="012A45"/>
                </a:solidFill>
                <a:latin typeface="Gill Sans MT" panose="020B0502020104020203" pitchFamily="34" charset="0"/>
              </a:defRPr>
            </a:lvl1pPr>
          </a:lstStyle>
          <a:p>
            <a:r>
              <a:rPr lang="en-US"/>
              <a:t>Click to edit Master title style</a:t>
            </a:r>
            <a:endParaRPr lang="en-GB"/>
          </a:p>
        </p:txBody>
      </p:sp>
    </p:spTree>
    <p:extLst>
      <p:ext uri="{BB962C8B-B14F-4D97-AF65-F5344CB8AC3E}">
        <p14:creationId xmlns:p14="http://schemas.microsoft.com/office/powerpoint/2010/main" val="139310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76A4138C-6054-4A3F-9CE0-24B8AF6FA40C}"/>
              </a:ext>
            </a:extLst>
          </p:cNvPr>
          <p:cNvGraphicFramePr>
            <a:graphicFrameLocks noChangeAspect="1"/>
          </p:cNvGraphicFramePr>
          <p:nvPr userDrawn="1">
            <p:custDataLst>
              <p:tags r:id="rId8"/>
            </p:custDataLst>
          </p:nvPr>
        </p:nvGraphicFramePr>
        <p:xfrm>
          <a:off x="2119" y="2117"/>
          <a:ext cx="2117" cy="2115"/>
        </p:xfrm>
        <a:graphic>
          <a:graphicData uri="http://schemas.openxmlformats.org/presentationml/2006/ole">
            <mc:AlternateContent xmlns:mc="http://schemas.openxmlformats.org/markup-compatibility/2006">
              <mc:Choice xmlns:v="urn:schemas-microsoft-com:vml" Requires="v">
                <p:oleObj spid="_x0000_s1031" name="think-cell Slide" r:id="rId9" imgW="530" imgH="531" progId="TCLayout.ActiveDocument.1">
                  <p:embed/>
                </p:oleObj>
              </mc:Choice>
              <mc:Fallback>
                <p:oleObj name="think-cell Slide" r:id="rId9" imgW="530" imgH="531" progId="TCLayout.ActiveDocument.1">
                  <p:embed/>
                  <p:pic>
                    <p:nvPicPr>
                      <p:cNvPr id="7" name="Object 6" hidden="1">
                        <a:extLst>
                          <a:ext uri="{FF2B5EF4-FFF2-40B4-BE49-F238E27FC236}">
                            <a16:creationId xmlns:a16="http://schemas.microsoft.com/office/drawing/2014/main" id="{76A4138C-6054-4A3F-9CE0-24B8AF6FA40C}"/>
                          </a:ext>
                        </a:extLst>
                      </p:cNvPr>
                      <p:cNvPicPr/>
                      <p:nvPr/>
                    </p:nvPicPr>
                    <p:blipFill>
                      <a:blip r:embed="rId10"/>
                      <a:stretch>
                        <a:fillRect/>
                      </a:stretch>
                    </p:blipFill>
                    <p:spPr>
                      <a:xfrm>
                        <a:off x="2119" y="2117"/>
                        <a:ext cx="2117" cy="2115"/>
                      </a:xfrm>
                      <a:prstGeom prst="rect">
                        <a:avLst/>
                      </a:prstGeom>
                    </p:spPr>
                  </p:pic>
                </p:oleObj>
              </mc:Fallback>
            </mc:AlternateContent>
          </a:graphicData>
        </a:graphic>
      </p:graphicFrame>
      <p:pic>
        <p:nvPicPr>
          <p:cNvPr id="8" name="Picture 7"/>
          <p:cNvPicPr>
            <a:picLocks noChangeAspect="1"/>
          </p:cNvPicPr>
          <p:nvPr userDrawn="1"/>
        </p:nvPicPr>
        <p:blipFill>
          <a:blip r:embed="rId11"/>
          <a:stretch>
            <a:fillRect/>
          </a:stretch>
        </p:blipFill>
        <p:spPr>
          <a:xfrm>
            <a:off x="-1057" y="6034521"/>
            <a:ext cx="12193057" cy="77939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3" r:id="rId5"/>
  </p:sldLayoutIdLst>
  <p:txStyles>
    <p:titleStyle>
      <a:lvl1pPr>
        <a:defRPr>
          <a:latin typeface="+mj-lt"/>
          <a:ea typeface="+mj-ea"/>
          <a:cs typeface="+mj-cs"/>
        </a:defRPr>
      </a:lvl1pPr>
    </p:titleStyle>
    <p:bodyStyle>
      <a:lvl1pPr marL="0">
        <a:defRPr>
          <a:latin typeface="+mn-lt"/>
          <a:ea typeface="+mn-ea"/>
          <a:cs typeface="+mn-cs"/>
        </a:defRPr>
      </a:lvl1pPr>
      <a:lvl2pPr marL="457189">
        <a:defRPr>
          <a:latin typeface="+mn-lt"/>
          <a:ea typeface="+mn-ea"/>
          <a:cs typeface="+mn-cs"/>
        </a:defRPr>
      </a:lvl2pPr>
      <a:lvl3pPr marL="914377">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1">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bodyStyle>
    <p:otherStyle>
      <a:lvl1pPr marL="0">
        <a:defRPr>
          <a:latin typeface="+mn-lt"/>
          <a:ea typeface="+mn-ea"/>
          <a:cs typeface="+mn-cs"/>
        </a:defRPr>
      </a:lvl1pPr>
      <a:lvl2pPr marL="457189">
        <a:defRPr>
          <a:latin typeface="+mn-lt"/>
          <a:ea typeface="+mn-ea"/>
          <a:cs typeface="+mn-cs"/>
        </a:defRPr>
      </a:lvl2pPr>
      <a:lvl3pPr marL="914377">
        <a:defRPr>
          <a:latin typeface="+mn-lt"/>
          <a:ea typeface="+mn-ea"/>
          <a:cs typeface="+mn-cs"/>
        </a:defRPr>
      </a:lvl3pPr>
      <a:lvl4pPr marL="1371566">
        <a:defRPr>
          <a:latin typeface="+mn-lt"/>
          <a:ea typeface="+mn-ea"/>
          <a:cs typeface="+mn-cs"/>
        </a:defRPr>
      </a:lvl4pPr>
      <a:lvl5pPr marL="1828754">
        <a:defRPr>
          <a:latin typeface="+mn-lt"/>
          <a:ea typeface="+mn-ea"/>
          <a:cs typeface="+mn-cs"/>
        </a:defRPr>
      </a:lvl5pPr>
      <a:lvl6pPr marL="2285943">
        <a:defRPr>
          <a:latin typeface="+mn-lt"/>
          <a:ea typeface="+mn-ea"/>
          <a:cs typeface="+mn-cs"/>
        </a:defRPr>
      </a:lvl6pPr>
      <a:lvl7pPr marL="2743131">
        <a:defRPr>
          <a:latin typeface="+mn-lt"/>
          <a:ea typeface="+mn-ea"/>
          <a:cs typeface="+mn-cs"/>
        </a:defRPr>
      </a:lvl7pPr>
      <a:lvl8pPr marL="3200320">
        <a:defRPr>
          <a:latin typeface="+mn-lt"/>
          <a:ea typeface="+mn-ea"/>
          <a:cs typeface="+mn-cs"/>
        </a:defRPr>
      </a:lvl8pPr>
      <a:lvl9pPr marL="365750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6">
            <a:extLst>
              <a:ext uri="{FF2B5EF4-FFF2-40B4-BE49-F238E27FC236}">
                <a16:creationId xmlns:a16="http://schemas.microsoft.com/office/drawing/2014/main" id="{3A76CC83-2D1E-4D0B-8510-E02A80290441}"/>
              </a:ext>
            </a:extLst>
          </p:cNvPr>
          <p:cNvSpPr/>
          <p:nvPr/>
        </p:nvSpPr>
        <p:spPr>
          <a:xfrm>
            <a:off x="6576318" y="2799962"/>
            <a:ext cx="4924897" cy="2701253"/>
          </a:xfrm>
          <a:prstGeom prst="roundRect">
            <a:avLst/>
          </a:prstGeom>
          <a:solidFill>
            <a:schemeClr val="tx2"/>
          </a:solidFill>
          <a:ln>
            <a:noFill/>
          </a:ln>
          <a:effectLst>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spcAft>
                <a:spcPts val="599"/>
              </a:spcAft>
            </a:pPr>
            <a:r>
              <a:rPr lang="en-GB" sz="1298" dirty="0">
                <a:latin typeface="Gill Sans MT" panose="020B0502020104020203" pitchFamily="34" charset="0"/>
                <a:cs typeface="Arial" panose="020B0604020202020204" pitchFamily="34" charset="0"/>
              </a:rPr>
              <a:t>The project concentrates on addressing inequalities in the area surrounding Mid Yorkshire Hospitals NHS Trust, specifically at Wakefield CCG and North Kirklees CCG localities.  It involves undertaking a four-stage evaluation (including focus groups with patients) and change project where there is inequality of asthma management.  The aim is to identify barriers to the prescribing of biologics in non-English speaking groups, by adopting a mixed method approach that will enable the capture of holistic data. Results, learning and tools from this project will inform the wider network initially and then shared more widely throughout the NHS. </a:t>
            </a:r>
          </a:p>
        </p:txBody>
      </p:sp>
      <p:sp>
        <p:nvSpPr>
          <p:cNvPr id="9" name="Rectangle 8">
            <a:extLst>
              <a:ext uri="{FF2B5EF4-FFF2-40B4-BE49-F238E27FC236}">
                <a16:creationId xmlns:a16="http://schemas.microsoft.com/office/drawing/2014/main" id="{C8DA916A-4305-4E86-A202-C4D613EF445B}"/>
              </a:ext>
            </a:extLst>
          </p:cNvPr>
          <p:cNvSpPr/>
          <p:nvPr/>
        </p:nvSpPr>
        <p:spPr>
          <a:xfrm>
            <a:off x="690786" y="1986385"/>
            <a:ext cx="4627242" cy="1183657"/>
          </a:xfrm>
          <a:prstGeom prst="rect">
            <a:avLst/>
          </a:prstGeom>
          <a:ln w="19050">
            <a:solidFill>
              <a:schemeClr val="accent1">
                <a:lumMod val="75000"/>
              </a:schemeClr>
            </a:solidFill>
          </a:ln>
        </p:spPr>
        <p:txBody>
          <a:bodyPr wrap="square">
            <a:spAutoFit/>
          </a:bodyPr>
          <a:lstStyle/>
          <a:p>
            <a:pPr algn="just">
              <a:spcAft>
                <a:spcPts val="599"/>
              </a:spcAft>
            </a:pPr>
            <a:r>
              <a:rPr lang="en-GB" sz="1398" b="1" dirty="0">
                <a:solidFill>
                  <a:srgbClr val="003087"/>
                </a:solidFill>
                <a:latin typeface="Gill Sans MT" panose="020B0502020104020203" pitchFamily="34" charset="0"/>
                <a:ea typeface="Calibri" panose="020F0502020204030204" pitchFamily="34" charset="0"/>
                <a:cs typeface="Arial" panose="020B0604020202020204" pitchFamily="34" charset="0"/>
              </a:rPr>
              <a:t>2021/22 Asthma Biologics PTF</a:t>
            </a:r>
            <a:endParaRPr lang="en-GB" sz="1398" dirty="0">
              <a:latin typeface="Gill Sans MT" panose="020B0502020104020203" pitchFamily="34" charset="0"/>
              <a:ea typeface="Calibri" panose="020F0502020204030204" pitchFamily="34" charset="0"/>
              <a:cs typeface="Arial" panose="020B0604020202020204" pitchFamily="34" charset="0"/>
            </a:endParaRPr>
          </a:p>
          <a:p>
            <a:pPr marL="285401" indent="-285401">
              <a:spcAft>
                <a:spcPts val="599"/>
              </a:spcAft>
              <a:buFont typeface="Arial" panose="020B0604020202020204" pitchFamily="34" charset="0"/>
              <a:buChar char="•"/>
            </a:pPr>
            <a:r>
              <a:rPr lang="en-GB" sz="1398" dirty="0">
                <a:solidFill>
                  <a:srgbClr val="002060"/>
                </a:solidFill>
                <a:latin typeface="Gill Sans MT" panose="020B0502020104020203" pitchFamily="34" charset="0"/>
                <a:ea typeface="Times New Roman" panose="02020603050405020304" pitchFamily="18" charset="0"/>
                <a:cs typeface="Arial" panose="020B0604020202020204" pitchFamily="34" charset="0"/>
              </a:rPr>
              <a:t>Supporting </a:t>
            </a:r>
            <a:r>
              <a:rPr lang="en-GB" sz="1398" b="1" dirty="0">
                <a:solidFill>
                  <a:srgbClr val="002060"/>
                </a:solidFill>
                <a:latin typeface="Gill Sans MT" panose="020B0502020104020203" pitchFamily="34" charset="0"/>
                <a:ea typeface="Times New Roman" panose="02020603050405020304" pitchFamily="18" charset="0"/>
                <a:cs typeface="Arial" panose="020B0604020202020204" pitchFamily="34" charset="0"/>
              </a:rPr>
              <a:t>9 </a:t>
            </a:r>
            <a:r>
              <a:rPr lang="en-GB" sz="1398" dirty="0">
                <a:solidFill>
                  <a:srgbClr val="002060"/>
                </a:solidFill>
                <a:latin typeface="Gill Sans MT" panose="020B0502020104020203" pitchFamily="34" charset="0"/>
                <a:ea typeface="Times New Roman" panose="02020603050405020304" pitchFamily="18" charset="0"/>
                <a:cs typeface="Arial" panose="020B0604020202020204" pitchFamily="34" charset="0"/>
              </a:rPr>
              <a:t>projects across 8 sites </a:t>
            </a:r>
          </a:p>
          <a:p>
            <a:pPr marL="285401" indent="-285401">
              <a:spcAft>
                <a:spcPts val="599"/>
              </a:spcAft>
              <a:buFont typeface="Arial" panose="020B0604020202020204" pitchFamily="34" charset="0"/>
              <a:buChar char="•"/>
            </a:pPr>
            <a:r>
              <a:rPr lang="en-GB" sz="1398" dirty="0">
                <a:solidFill>
                  <a:srgbClr val="002060"/>
                </a:solidFill>
                <a:latin typeface="Gill Sans MT" panose="020B0502020104020203" pitchFamily="34" charset="0"/>
                <a:ea typeface="Times New Roman" panose="02020603050405020304" pitchFamily="18" charset="0"/>
                <a:cs typeface="Arial" panose="020B0604020202020204" pitchFamily="34" charset="0"/>
              </a:rPr>
              <a:t>With total value of </a:t>
            </a:r>
            <a:r>
              <a:rPr lang="en-GB" sz="1398" b="1" dirty="0">
                <a:solidFill>
                  <a:srgbClr val="002060"/>
                </a:solidFill>
                <a:latin typeface="Gill Sans MT" panose="020B0502020104020203" pitchFamily="34" charset="0"/>
                <a:ea typeface="Times New Roman" panose="02020603050405020304" pitchFamily="18" charset="0"/>
                <a:cs typeface="Arial" panose="020B0604020202020204" pitchFamily="34" charset="0"/>
              </a:rPr>
              <a:t>£984,000</a:t>
            </a:r>
          </a:p>
          <a:p>
            <a:pPr marL="285401" indent="-285401">
              <a:spcAft>
                <a:spcPts val="599"/>
              </a:spcAft>
              <a:buFont typeface="Arial" panose="020B0604020202020204" pitchFamily="34" charset="0"/>
              <a:buChar char="•"/>
            </a:pPr>
            <a:r>
              <a:rPr lang="en-GB" sz="1398" dirty="0">
                <a:solidFill>
                  <a:srgbClr val="002060"/>
                </a:solidFill>
                <a:latin typeface="Gill Sans MT" panose="020B0502020104020203" pitchFamily="34" charset="0"/>
                <a:ea typeface="Times New Roman" panose="02020603050405020304" pitchFamily="18" charset="0"/>
                <a:cs typeface="Arial" panose="020B0604020202020204" pitchFamily="34" charset="0"/>
              </a:rPr>
              <a:t>The average project value of </a:t>
            </a:r>
            <a:r>
              <a:rPr lang="en-GB" sz="1398" b="1" dirty="0">
                <a:solidFill>
                  <a:srgbClr val="002060"/>
                </a:solidFill>
                <a:latin typeface="Gill Sans MT" panose="020B0502020104020203" pitchFamily="34" charset="0"/>
                <a:ea typeface="Times New Roman" panose="02020603050405020304" pitchFamily="18" charset="0"/>
                <a:cs typeface="Arial" panose="020B0604020202020204" pitchFamily="34" charset="0"/>
              </a:rPr>
              <a:t>£110,000</a:t>
            </a:r>
            <a:endParaRPr lang="en-GB" sz="1398" b="1" dirty="0">
              <a:solidFill>
                <a:srgbClr val="002060"/>
              </a:solidFill>
              <a:latin typeface="Gill Sans MT" panose="020B0502020104020203" pitchFamily="34" charset="0"/>
            </a:endParaRPr>
          </a:p>
        </p:txBody>
      </p:sp>
      <p:sp>
        <p:nvSpPr>
          <p:cNvPr id="10" name="Rectangle 9">
            <a:extLst>
              <a:ext uri="{FF2B5EF4-FFF2-40B4-BE49-F238E27FC236}">
                <a16:creationId xmlns:a16="http://schemas.microsoft.com/office/drawing/2014/main" id="{1C8A3FEA-2E13-478E-A676-5EC741BA5899}"/>
              </a:ext>
            </a:extLst>
          </p:cNvPr>
          <p:cNvSpPr/>
          <p:nvPr/>
        </p:nvSpPr>
        <p:spPr>
          <a:xfrm>
            <a:off x="690785" y="3292432"/>
            <a:ext cx="4626733" cy="2646558"/>
          </a:xfrm>
          <a:prstGeom prst="rect">
            <a:avLst/>
          </a:prstGeom>
          <a:ln w="19050">
            <a:solidFill>
              <a:schemeClr val="accent1">
                <a:lumMod val="75000"/>
              </a:schemeClr>
            </a:solidFill>
          </a:ln>
        </p:spPr>
        <p:txBody>
          <a:bodyPr wrap="square">
            <a:spAutoFit/>
          </a:bodyPr>
          <a:lstStyle/>
          <a:p>
            <a:pPr algn="just">
              <a:spcAft>
                <a:spcPts val="599"/>
              </a:spcAft>
            </a:pPr>
            <a:r>
              <a:rPr lang="en-GB" sz="1398" b="1" dirty="0">
                <a:solidFill>
                  <a:srgbClr val="003087"/>
                </a:solidFill>
                <a:latin typeface="Gill Sans MT" panose="020B0502020104020203" pitchFamily="34" charset="0"/>
                <a:ea typeface="Calibri" panose="020F0502020204030204" pitchFamily="34" charset="0"/>
                <a:cs typeface="Arial" panose="020B0604020202020204" pitchFamily="34" charset="0"/>
              </a:rPr>
              <a:t>Asthma Biologics PTF Sites (subject to contract) </a:t>
            </a:r>
            <a:endParaRPr lang="en-GB" sz="1398" dirty="0">
              <a:latin typeface="Gill Sans MT" panose="020B0502020104020203" pitchFamily="34" charset="0"/>
              <a:ea typeface="Calibri" panose="020F0502020204030204" pitchFamily="34" charset="0"/>
              <a:cs typeface="Arial" panose="020B0604020202020204" pitchFamily="34" charset="0"/>
            </a:endParaRP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Mid Yorkshire Hospitals NHS Trust </a:t>
            </a: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Somerset NHS Foundation Trust</a:t>
            </a: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Nottingham University Hospitals NHS Trust </a:t>
            </a: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Guy’s and St Thomas’ NHS Foundation Trust</a:t>
            </a: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Liverpool University Hospitals NHS Foundation Trust</a:t>
            </a: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University Hospitals of North Midlands NHS Trust</a:t>
            </a: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University Hospital Southampton NHS Foundation Trust</a:t>
            </a:r>
          </a:p>
          <a:p>
            <a:pPr marL="173736" indent="-173736" fontAlgn="b">
              <a:spcAft>
                <a:spcPts val="600"/>
              </a:spcAft>
              <a:buSzPts val="1600"/>
              <a:buFont typeface="Arial" panose="020B0604020202020204" pitchFamily="34" charset="0"/>
              <a:buChar char="•"/>
            </a:pPr>
            <a:r>
              <a:rPr lang="en-GB" sz="1400" dirty="0">
                <a:solidFill>
                  <a:srgbClr val="002060"/>
                </a:solidFill>
                <a:latin typeface="Gill Sans MT" panose="020B0502020104020203" pitchFamily="34" charset="0"/>
                <a:cs typeface="Arial" panose="020B0604020202020204" pitchFamily="34" charset="0"/>
              </a:rPr>
              <a:t>Oxford University Hospitals NHS Foundation Trust</a:t>
            </a:r>
            <a:endParaRPr lang="en-GB" sz="1600" dirty="0">
              <a:latin typeface="Arial" panose="020B0604020202020204" pitchFamily="34" charset="0"/>
            </a:endParaRPr>
          </a:p>
        </p:txBody>
      </p:sp>
      <p:sp>
        <p:nvSpPr>
          <p:cNvPr id="13" name="Title 12">
            <a:extLst>
              <a:ext uri="{FF2B5EF4-FFF2-40B4-BE49-F238E27FC236}">
                <a16:creationId xmlns:a16="http://schemas.microsoft.com/office/drawing/2014/main" id="{88FB05E3-BB33-4334-B3C3-D324917BAA6B}"/>
              </a:ext>
            </a:extLst>
          </p:cNvPr>
          <p:cNvSpPr>
            <a:spLocks noGrp="1"/>
          </p:cNvSpPr>
          <p:nvPr>
            <p:ph type="title"/>
          </p:nvPr>
        </p:nvSpPr>
        <p:spPr/>
        <p:txBody>
          <a:bodyPr>
            <a:noAutofit/>
          </a:bodyPr>
          <a:lstStyle/>
          <a:p>
            <a:r>
              <a:rPr lang="en-GB" sz="2350" b="1" dirty="0"/>
              <a:t>Pathway Transformation Funding</a:t>
            </a:r>
          </a:p>
        </p:txBody>
      </p:sp>
      <p:sp>
        <p:nvSpPr>
          <p:cNvPr id="14" name="TextBox 13">
            <a:extLst>
              <a:ext uri="{FF2B5EF4-FFF2-40B4-BE49-F238E27FC236}">
                <a16:creationId xmlns:a16="http://schemas.microsoft.com/office/drawing/2014/main" id="{81004A90-DAB3-42A0-83B6-C621344CC38E}"/>
              </a:ext>
            </a:extLst>
          </p:cNvPr>
          <p:cNvSpPr txBox="1"/>
          <p:nvPr/>
        </p:nvSpPr>
        <p:spPr>
          <a:xfrm>
            <a:off x="690785" y="848332"/>
            <a:ext cx="10466960" cy="1015663"/>
          </a:xfrm>
          <a:prstGeom prst="rect">
            <a:avLst/>
          </a:prstGeom>
          <a:noFill/>
        </p:spPr>
        <p:txBody>
          <a:bodyPr wrap="square" rtlCol="0">
            <a:spAutoFit/>
          </a:bodyPr>
          <a:lstStyle/>
          <a:p>
            <a:r>
              <a:rPr lang="en-GB" sz="2000" dirty="0">
                <a:solidFill>
                  <a:srgbClr val="012A45"/>
                </a:solidFill>
                <a:latin typeface="Gill Sans MT" panose="020B0502020104020203" pitchFamily="34" charset="0"/>
                <a:ea typeface="Times New Roman" panose="02020603050405020304" pitchFamily="18" charset="0"/>
              </a:rPr>
              <a:t>The Pathway Transformation Fund (PTF) has been made available to NHS providers to deploy innovative ideas and solutions to overcome barriers to the deployment and adoption of Asthma Biologics within their locality </a:t>
            </a:r>
            <a:endParaRPr lang="en-GB" sz="2000" dirty="0">
              <a:solidFill>
                <a:srgbClr val="012A45"/>
              </a:solidFill>
            </a:endParaRPr>
          </a:p>
        </p:txBody>
      </p:sp>
      <p:pic>
        <p:nvPicPr>
          <p:cNvPr id="3" name="Picture 2">
            <a:extLst>
              <a:ext uri="{FF2B5EF4-FFF2-40B4-BE49-F238E27FC236}">
                <a16:creationId xmlns:a16="http://schemas.microsoft.com/office/drawing/2014/main" id="{32B73853-CA30-4B3B-8266-D008D27184F4}"/>
              </a:ext>
            </a:extLst>
          </p:cNvPr>
          <p:cNvPicPr>
            <a:picLocks noChangeAspect="1"/>
          </p:cNvPicPr>
          <p:nvPr/>
        </p:nvPicPr>
        <p:blipFill>
          <a:blip r:embed="rId3"/>
          <a:stretch>
            <a:fillRect/>
          </a:stretch>
        </p:blipFill>
        <p:spPr>
          <a:xfrm>
            <a:off x="6198723" y="2005133"/>
            <a:ext cx="2783756" cy="940660"/>
          </a:xfrm>
          <a:prstGeom prst="rect">
            <a:avLst/>
          </a:prstGeom>
        </p:spPr>
      </p:pic>
      <p:cxnSp>
        <p:nvCxnSpPr>
          <p:cNvPr id="2" name="Straight Arrow Connector 1">
            <a:extLst>
              <a:ext uri="{FF2B5EF4-FFF2-40B4-BE49-F238E27FC236}">
                <a16:creationId xmlns:a16="http://schemas.microsoft.com/office/drawing/2014/main" id="{0000847E-6780-4081-B9B1-EA814F1B88F3}"/>
              </a:ext>
            </a:extLst>
          </p:cNvPr>
          <p:cNvCxnSpPr/>
          <p:nvPr/>
        </p:nvCxnSpPr>
        <p:spPr>
          <a:xfrm flipV="1">
            <a:off x="5341917" y="2530433"/>
            <a:ext cx="864920" cy="5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54511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356922C613FE40857DFDDF988519EB" ma:contentTypeVersion="29" ma:contentTypeDescription="Create a new document." ma:contentTypeScope="" ma:versionID="1ba293e55fe6801c06c376094f7eb657">
  <xsd:schema xmlns:xsd="http://www.w3.org/2001/XMLSchema" xmlns:xs="http://www.w3.org/2001/XMLSchema" xmlns:p="http://schemas.microsoft.com/office/2006/metadata/properties" xmlns:ns1="http://schemas.microsoft.com/sharepoint/v3" xmlns:ns2="68c658e5-5c73-47d4-b70e-653a817403af" targetNamespace="http://schemas.microsoft.com/office/2006/metadata/properties" ma:root="true" ma:fieldsID="8f31b1dd76695d5304c09b8a3adf3294" ns1:_="" ns2:_="">
    <xsd:import namespace="http://schemas.microsoft.com/sharepoint/v3"/>
    <xsd:import namespace="68c658e5-5c73-47d4-b70e-653a817403af"/>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c658e5-5c73-47d4-b70e-653a817403a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866829F-8A8B-4ADD-9425-F1AC1DB99574}">
  <ds:schemaRefs>
    <ds:schemaRef ds:uri="http://schemas.microsoft.com/sharepoint/v3/contenttype/forms"/>
  </ds:schemaRefs>
</ds:datastoreItem>
</file>

<file path=customXml/itemProps2.xml><?xml version="1.0" encoding="utf-8"?>
<ds:datastoreItem xmlns:ds="http://schemas.openxmlformats.org/officeDocument/2006/customXml" ds:itemID="{DD36E620-F335-4EA7-B56E-FB6EAE5F77F0}">
  <ds:schemaRefs>
    <ds:schemaRef ds:uri="68c658e5-5c73-47d4-b70e-653a817403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077BCF-28DD-47B9-9E5A-14CA769EC02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8c658e5-5c73-47d4-b70e-653a817403a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2072</TotalTime>
  <Words>221</Words>
  <Application>Microsoft Office PowerPoint</Application>
  <PresentationFormat>Widescreen</PresentationFormat>
  <Paragraphs>17</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Gill Sans MT</vt:lpstr>
      <vt:lpstr>Office Theme</vt:lpstr>
      <vt:lpstr>think-cell Slide</vt:lpstr>
      <vt:lpstr>Pathway Transformation Funding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Aditya Aggarwal</dc:creator>
  <cp:lastModifiedBy>Seema Gadhia</cp:lastModifiedBy>
  <cp:revision>106</cp:revision>
  <dcterms:created xsi:type="dcterms:W3CDTF">2021-06-11T10:24:48Z</dcterms:created>
  <dcterms:modified xsi:type="dcterms:W3CDTF">2021-10-21T12:07:43Z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0x010100E7356922C613FE40857DFDDF988519EB</vt:lpwstr>
  </property>
</Properties>
</file>