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51" r:id="rId5"/>
  </p:sldMasterIdLst>
  <p:notesMasterIdLst>
    <p:notesMasterId r:id="rId7"/>
  </p:notesMasterIdLst>
  <p:sldIdLst>
    <p:sldId id="809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Rose" initials="JR" lastIdx="5" clrIdx="0">
    <p:extLst>
      <p:ext uri="{19B8F6BF-5375-455C-9EA6-DF929625EA0E}">
        <p15:presenceInfo xmlns:p15="http://schemas.microsoft.com/office/powerpoint/2012/main" userId="S::James.rose@oxfordahsn.org::5a0e6d0f-a0c4-497d-b6b5-4613e9fd7190" providerId="AD"/>
      </p:ext>
    </p:extLst>
  </p:cmAuthor>
  <p:cmAuthor id="2" name="Seema Gadhia" initials="SG" lastIdx="1" clrIdx="1">
    <p:extLst>
      <p:ext uri="{19B8F6BF-5375-455C-9EA6-DF929625EA0E}">
        <p15:presenceInfo xmlns:p15="http://schemas.microsoft.com/office/powerpoint/2012/main" userId="Seema Gadh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>
        <p:guide orient="horz" pos="2160"/>
        <p:guide pos="39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E0F21-5F8D-4516-BBE2-E3D6BDD57E32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784E4-CF86-4FBE-B220-5BC8BDC8B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853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19CDF-71CF-4BED-BADE-1F39DCFFED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7049D6-4CFE-4F23-AE74-1DA2DC4346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FFF31-1F7D-40BB-8254-65E6665BA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44D6-5A06-4AD2-9606-842925F6ADBB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93FD4-E22D-4DC7-8E49-DA42CA409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0B2BB-A391-426D-BD42-284E92D9B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8D66-A98A-4F6F-83CB-1C96B3C48D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26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F6CB2-3ED5-4847-BA78-203FAA3D8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840536-2BAB-4A2E-81B7-DF1B48EC91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5E4ED-BF59-4F44-BF64-1158573CC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44D6-5A06-4AD2-9606-842925F6ADBB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FB792-F894-4E53-A899-8A535008F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83153A-CB26-4643-885E-4CA97CCA5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8D66-A98A-4F6F-83CB-1C96B3C48D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944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D61D12-228B-4431-BCB6-63985C12AF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799871-3F23-4BE6-9745-088C897235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9CC76-D792-4636-B551-1BC613E24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44D6-5A06-4AD2-9606-842925F6ADBB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32E22-3FD9-4EF2-8836-1444C309A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D2ACC4-1CBF-4D3E-B343-CA55B0718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8D66-A98A-4F6F-83CB-1C96B3C48D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378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C7AA69-36D9-4E11-9597-577ACF7FD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CC359-7C03-42A9-BEFF-4BB7F27597CD}" type="datetimeFigureOut">
              <a:rPr lang="en-GB" altLang="en-US"/>
              <a:pPr>
                <a:defRPr/>
              </a:pPr>
              <a:t>06/10/2021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09151-1A0C-4733-AB75-A8A66B6F4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580A7-9ADC-44E5-8AC2-C1D36F057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B74C5-C5D1-43CD-A59B-638468DB2E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1737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09208"/>
            <a:ext cx="10972800" cy="49169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7BCB32D-84C5-480A-9B09-2B4455E77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8DDC5-304A-4AFE-9282-A118A0781139}" type="datetimeFigureOut">
              <a:rPr lang="en-GB" altLang="en-US"/>
              <a:pPr>
                <a:defRPr/>
              </a:pPr>
              <a:t>06/10/2021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432246-916E-44E9-90E0-46C65D273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B0B8B76-951E-4795-8B67-74AC35B1E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0664E-E2EE-40C0-9B9F-F8730A7FA0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DAF66A48-85A2-4E90-AAAA-6F5222ED299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8224603" cy="704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242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A598F-016D-44E1-9D49-44AA57415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40EB7-5937-44B9-8A3C-CCF8B9145EC5}" type="datetimeFigureOut">
              <a:rPr lang="en-GB" altLang="en-US"/>
              <a:pPr>
                <a:defRPr/>
              </a:pPr>
              <a:t>06/10/2021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3E19E-2C20-4CF2-932F-E5A2430B7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CA485-7FA3-42F3-AC23-42F33CDE3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46CEB-BABC-4578-B102-900641379C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72409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09209D-46BB-461F-88CC-3FDD60576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3CDE1-10D1-4DF2-8702-78B25FE16791}" type="datetimeFigureOut">
              <a:rPr lang="en-GB" altLang="en-US"/>
              <a:pPr>
                <a:defRPr/>
              </a:pPr>
              <a:t>06/10/2021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4B9EAEA-DD75-4739-9C50-D64372DB6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793B884-E8B9-44E0-A4C2-D9AAA467B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E8C8A-D7E0-45D6-AF74-FB22B42C05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208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067E70D-B190-45D2-831D-631528604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E24CC-007B-413F-8FA0-5391C22E491D}" type="datetimeFigureOut">
              <a:rPr lang="en-GB" altLang="en-US"/>
              <a:pPr>
                <a:defRPr/>
              </a:pPr>
              <a:t>06/10/2021</a:t>
            </a:fld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36AAAE1-CE48-4EFB-83BD-7F1F00564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835CD84-B9F4-4C01-8019-834A094A8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20C73-5D3E-479F-8E60-3E63F30CC0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03121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0ED6B30-65A8-4191-BE71-ED7FEFD5B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9A8AD-837E-4B02-8B7F-F286B9D3968A}" type="datetimeFigureOut">
              <a:rPr lang="en-GB" altLang="en-US"/>
              <a:pPr>
                <a:defRPr/>
              </a:pPr>
              <a:t>06/10/2021</a:t>
            </a:fld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157FCB8-C10B-4464-ACF3-2221E3EAC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3DD73AC-83BA-49FA-94FF-11F6D67E8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58BA3-30F8-43D7-BEC4-193DD0E2F9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96106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37EF3E0-05C4-4D3A-9496-DA4B358F0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E5C03-E38E-4352-A2AD-70778718405C}" type="datetimeFigureOut">
              <a:rPr lang="en-GB" altLang="en-US"/>
              <a:pPr>
                <a:defRPr/>
              </a:pPr>
              <a:t>06/10/2021</a:t>
            </a:fld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D9C7AF0-8174-4D53-9B35-B3F11AF83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83E01EB-6067-4E18-BD1D-012D55E72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3606E-AEC7-496F-926E-1333781772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89070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090D2EC-F39D-4C82-9FA0-984054D62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844DF-4A7D-4176-B066-C1C29B9D3004}" type="datetimeFigureOut">
              <a:rPr lang="en-GB" altLang="en-US"/>
              <a:pPr>
                <a:defRPr/>
              </a:pPr>
              <a:t>06/10/2021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6DD9888-71F8-410E-A463-8784BCECB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F307B45-EDDC-478F-901D-C76343F6F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95AE7-6184-4BCE-9795-5F475CB048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1141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FB6C1-3D1A-44BF-9C7B-19CDC4B8A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23659-806E-435F-8579-657BE2291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B3090-7FD2-49FE-924E-7ECF42F04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44D6-5A06-4AD2-9606-842925F6ADBB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B7B6E-682C-4271-AA8E-1543145E9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1928D-6953-4912-9F50-C22835DB4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8D66-A98A-4F6F-83CB-1C96B3C48D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4485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30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D16A794-A0AF-4590-8101-19071944E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08C32-1E71-4E3B-99C9-17CB394BEE45}" type="datetimeFigureOut">
              <a:rPr lang="en-GB" altLang="en-US"/>
              <a:pPr>
                <a:defRPr/>
              </a:pPr>
              <a:t>06/10/2021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6C76183-5F48-4349-955D-5664B728B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70810CB-34C9-4A55-9B45-DCC09C059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DDB90-7B07-4B28-8EF7-82C320B0E4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10235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886C6-8A86-4E4F-AA4F-59A3C9F97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6861F-A95A-4ABE-8707-16EFA843E820}" type="datetimeFigureOut">
              <a:rPr lang="en-GB" altLang="en-US"/>
              <a:pPr>
                <a:defRPr/>
              </a:pPr>
              <a:t>06/10/2021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1D87B-7C44-4E02-B63F-1C9F04158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C4DB33-1817-4F47-9152-FF6717383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565E7-0CEB-4011-9346-7A8499BFBF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34118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5B235F-0758-4258-93D4-6F8EAEA5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56720-A8EB-41F6-BED0-4C3A9323041C}" type="datetimeFigureOut">
              <a:rPr lang="en-GB" altLang="en-US"/>
              <a:pPr>
                <a:defRPr/>
              </a:pPr>
              <a:t>06/10/2021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93A35-7984-41EE-95DC-ACEFD17DB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290B5-0C5C-440A-97C4-389E3FB31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B1170-512A-4754-9048-B4B9358AF1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145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AB011-58EB-445D-BBBA-BF45B5E1E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F1ABF-7AF7-432A-8BB4-8358F39F2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E0EB9-33B5-45C0-ACAE-13FFF3A9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44D6-5A06-4AD2-9606-842925F6ADBB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4FC5E-7D63-4E94-9647-1304790B2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691FC-BDE9-4F3B-A20F-FCE0BF5B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8D66-A98A-4F6F-83CB-1C96B3C48D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725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603ED-E040-46AB-A89D-9DE719E8A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74DAD-A905-4EA9-A867-6D70E176BC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A1E860-1A89-498D-AB79-F20AD55B3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E6C4D-0D51-4143-A986-0D69481CF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44D6-5A06-4AD2-9606-842925F6ADBB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CBE87B-D578-4850-ACB3-623F346A5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97357F-2FD0-4390-AEA8-4373CB70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8D66-A98A-4F6F-83CB-1C96B3C48D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020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FD675-5DF9-4D13-A1D8-F6273F5F3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8BFE72-FDFA-4D60-9A2C-CB0ECF71D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887AB8-49D9-4AED-B1A2-E2883EE1A9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561B25-D71A-479D-AB32-84B5A29C4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786D1A-9F8C-4F86-BEEC-1901DEEF1C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1768D7-4C56-4362-9D26-9E768797C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44D6-5A06-4AD2-9606-842925F6ADBB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CAFBAF-6EBE-4657-B156-656AABDC4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21C424-51DD-4620-83A0-798DC4985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8D66-A98A-4F6F-83CB-1C96B3C48D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756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8CA46-9510-488E-90B3-75973E8DE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A8C129-5145-4BE8-9C9D-6478DEF7E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44D6-5A06-4AD2-9606-842925F6ADBB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9E4955-A903-4E80-ABC7-A76FBA668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DBF3F1-92F3-4815-8AA2-D22603BF0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8D66-A98A-4F6F-83CB-1C96B3C48D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770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1F1519-3DE9-4F3C-88A0-43DDB2830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44D6-5A06-4AD2-9606-842925F6ADBB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11B2A8-FBE0-493D-8972-DF8CD4470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C4E7A-9112-4B5C-ACCE-89DDD9A25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8D66-A98A-4F6F-83CB-1C96B3C48D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637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7FC84-DF02-48ED-932D-BBD3F153F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4F08D-F519-4571-8F5A-B508613F9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CB962E-3AE8-4F36-A797-EF3B234AAA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3B5049-4BD4-4B36-BAD7-2F00E4C60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44D6-5A06-4AD2-9606-842925F6ADBB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656AEB-1734-414D-828C-CFF89E9AB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700531-15D1-4917-82E8-94B7A23A3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8D66-A98A-4F6F-83CB-1C96B3C48D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80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DEA16-9B01-43A0-838B-55C1BA018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980C07-86AA-4E1C-B026-76B791DE18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56C5B2-0408-47C8-A6CD-4993D63256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68E957-FE23-4F3E-B327-0CEBABBC8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44D6-5A06-4AD2-9606-842925F6ADBB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6B4CDD-4C9B-4E3D-B3BA-9ABDA18F0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6A3E0B-1636-478C-B26C-55B945851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8D66-A98A-4F6F-83CB-1C96B3C48D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266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E7EFD-82C6-48D4-BF8D-74167428F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FDA8CA-7B52-4D75-A219-F8FA3126B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11F20-CB05-4636-8CFC-B504FD3CFA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F44D6-5A06-4AD2-9606-842925F6ADBB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C5DAC-1627-41B6-A5F1-8CD19F0104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39449-C4F9-487A-B85E-8E2070D2A4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D8D66-A98A-4F6F-83CB-1C96B3C48D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000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B4499D4-BB45-49CE-BC51-D1B5E2120C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8224603" cy="704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9A1205E-7BB5-49B3-8FD0-49B027F667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189222"/>
            <a:ext cx="10972800" cy="493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39A37-13E0-4EC0-BDB8-0DE287ED97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D3FD636-82F9-4DED-B23B-AA2305C39D22}" type="datetimeFigureOut">
              <a:rPr lang="en-GB" altLang="en-US" smtClean="0"/>
              <a:pPr>
                <a:defRPr/>
              </a:pPr>
              <a:t>06/10/2021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C0C0B9-65AD-4741-902F-AD102B09B1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E7619-1453-4EA6-BA01-CF4E60D8C4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F4E5B4E-0738-4309-9A47-642EDC4D8E26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2" name="Picture 2" descr="Home - Oxford Academic Health Science Network">
            <a:extLst>
              <a:ext uri="{FF2B5EF4-FFF2-40B4-BE49-F238E27FC236}">
                <a16:creationId xmlns:a16="http://schemas.microsoft.com/office/drawing/2014/main" id="{E667E625-0CCC-47B1-BEE9-5FDD5448A71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6562" y="275168"/>
            <a:ext cx="1124617" cy="614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HS Accelerated Access Collaborative">
            <a:extLst>
              <a:ext uri="{FF2B5EF4-FFF2-40B4-BE49-F238E27FC236}">
                <a16:creationId xmlns:a16="http://schemas.microsoft.com/office/drawing/2014/main" id="{B15042C9-81D3-4730-BE29-BF5D200DA0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446" y="263665"/>
            <a:ext cx="1219653" cy="814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5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charset="0"/>
          <a:ea typeface="ＭＳ Ｐゴシック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charset="0"/>
          <a:ea typeface="ＭＳ Ｐゴシック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charset="0"/>
          <a:ea typeface="ＭＳ Ｐゴシック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Clr>
          <a:srgbClr val="699BC5"/>
        </a:buClr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699BC5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Clr>
          <a:srgbClr val="699BC5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Clr>
          <a:srgbClr val="699BC5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Clr>
          <a:srgbClr val="699BC5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xfordahsn.org/our-work/adopting-innovation/national-programmes/asthma-biologics/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2623B6-9B3B-4447-8A18-CBE811A0765E}"/>
              </a:ext>
            </a:extLst>
          </p:cNvPr>
          <p:cNvSpPr txBox="1"/>
          <p:nvPr/>
        </p:nvSpPr>
        <p:spPr bwMode="gray">
          <a:xfrm>
            <a:off x="431371" y="375048"/>
            <a:ext cx="11760629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219170">
              <a:spcBef>
                <a:spcPts val="400"/>
              </a:spcBef>
            </a:pPr>
            <a:r>
              <a:rPr lang="en-GB" sz="320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Implementation Tools and Resources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DEA1E91-9B13-4B57-81FE-4ED80BA4DC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132301"/>
              </p:ext>
            </p:extLst>
          </p:nvPr>
        </p:nvGraphicFramePr>
        <p:xfrm>
          <a:off x="431371" y="1330144"/>
          <a:ext cx="11399656" cy="4587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629">
                  <a:extLst>
                    <a:ext uri="{9D8B030D-6E8A-4147-A177-3AD203B41FA5}">
                      <a16:colId xmlns:a16="http://schemas.microsoft.com/office/drawing/2014/main" val="1048686291"/>
                    </a:ext>
                  </a:extLst>
                </a:gridCol>
                <a:gridCol w="5724525">
                  <a:extLst>
                    <a:ext uri="{9D8B030D-6E8A-4147-A177-3AD203B41FA5}">
                      <a16:colId xmlns:a16="http://schemas.microsoft.com/office/drawing/2014/main" val="2592988413"/>
                    </a:ext>
                  </a:extLst>
                </a:gridCol>
                <a:gridCol w="1534502">
                  <a:extLst>
                    <a:ext uri="{9D8B030D-6E8A-4147-A177-3AD203B41FA5}">
                      <a16:colId xmlns:a16="http://schemas.microsoft.com/office/drawing/2014/main" val="1109417575"/>
                    </a:ext>
                  </a:extLst>
                </a:gridCol>
              </a:tblGrid>
              <a:tr h="347500">
                <a:tc>
                  <a:txBody>
                    <a:bodyPr/>
                    <a:lstStyle/>
                    <a:p>
                      <a:r>
                        <a:rPr lang="en-GB" sz="1400"/>
                        <a:t>Tool/Resource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Who is it aimed at 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400"/>
                        <a:t>When is it launched 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723777"/>
                  </a:ext>
                </a:extLst>
              </a:tr>
              <a:tr h="337279">
                <a:tc>
                  <a:txBody>
                    <a:bodyPr/>
                    <a:lstStyle/>
                    <a:p>
                      <a:r>
                        <a:rPr lang="en-GB" sz="1200" b="1">
                          <a:latin typeface="+mn-lt"/>
                        </a:rPr>
                        <a:t>AAC Severe Asthma (Consensus) Pathway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latin typeface="+mn-lt"/>
                        </a:rPr>
                        <a:t>All stakeholders likely to be involved in delivering or commissioning severe asthma care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latin typeface="+mn-lt"/>
                        </a:rPr>
                        <a:t>Dec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350561"/>
                  </a:ext>
                </a:extLst>
              </a:tr>
              <a:tr h="337279">
                <a:tc>
                  <a:txBody>
                    <a:bodyPr/>
                    <a:lstStyle/>
                    <a:p>
                      <a:r>
                        <a:rPr lang="en-GB" sz="1200" b="1">
                          <a:latin typeface="+mn-lt"/>
                        </a:rPr>
                        <a:t>Spectra audit tools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latin typeface="+mn-lt"/>
                        </a:rPr>
                        <a:t>Primary care asthma nurses and or PCN or practice pharmacists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>
                          <a:solidFill>
                            <a:schemeClr val="accent6"/>
                          </a:solidFill>
                          <a:latin typeface="+mn-lt"/>
                        </a:rPr>
                        <a:t>Available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3384546"/>
                  </a:ext>
                </a:extLst>
              </a:tr>
              <a:tr h="337279">
                <a:tc>
                  <a:txBody>
                    <a:bodyPr/>
                    <a:lstStyle/>
                    <a:p>
                      <a:r>
                        <a:rPr lang="en-GB" sz="1200" b="1">
                          <a:latin typeface="+mn-lt"/>
                        </a:rPr>
                        <a:t>NHSBSA Prednisolone dashboard  and linked Patient Identification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latin typeface="+mn-lt"/>
                        </a:rPr>
                        <a:t>PCN or practice pharmacists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latin typeface="+mn-lt"/>
                        </a:rPr>
                        <a:t>Oct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969879"/>
                  </a:ext>
                </a:extLst>
              </a:tr>
              <a:tr h="337279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dirty="0">
                          <a:latin typeface="+mn-lt"/>
                        </a:rPr>
                        <a:t>Respiratory Structured Medication  Review Template (</a:t>
                      </a:r>
                      <a:r>
                        <a:rPr lang="en-GB" sz="1200" b="1" dirty="0" err="1">
                          <a:latin typeface="+mn-lt"/>
                        </a:rPr>
                        <a:t>Ardens</a:t>
                      </a:r>
                      <a:r>
                        <a:rPr lang="en-GB" sz="1200" b="1" dirty="0">
                          <a:latin typeface="+mn-lt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+mn-lt"/>
                        </a:rPr>
                        <a:t>PCN or practice pharmacists </a:t>
                      </a:r>
                      <a:endParaRPr lang="en-US" sz="32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latin typeface="+mn-lt"/>
                        </a:rPr>
                        <a:t>Jan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3345235"/>
                  </a:ext>
                </a:extLst>
              </a:tr>
              <a:tr h="337279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>
                          <a:latin typeface="+mn-lt"/>
                        </a:rPr>
                        <a:t>National Standard Operating Procedure on Adherence Assessment.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latin typeface="+mn-lt"/>
                        </a:rPr>
                        <a:t>Primary, secondary and tertiary care clinicians involved in assessing adherence.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latin typeface="+mn-lt"/>
                        </a:rPr>
                        <a:t>Jan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805836"/>
                  </a:ext>
                </a:extLst>
              </a:tr>
              <a:tr h="337279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>
                          <a:latin typeface="+mn-lt"/>
                        </a:rPr>
                        <a:t>Adherence assessment and interventions education package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+mn-lt"/>
                        </a:rPr>
                        <a:t>Primary, secondary and tertiary care clinicians involved in assessing adherence</a:t>
                      </a:r>
                      <a:endParaRPr lang="en-US" sz="32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latin typeface="+mn-lt"/>
                        </a:rPr>
                        <a:t>Nov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412925"/>
                  </a:ext>
                </a:extLst>
              </a:tr>
              <a:tr h="337279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/>
                        <a:t>Primary Care Severe Asthma care education package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GPs and Practice asthma nurses and pharmacists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Nov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58572"/>
                  </a:ext>
                </a:extLst>
              </a:tr>
              <a:tr h="337279">
                <a:tc>
                  <a:txBody>
                    <a:bodyPr/>
                    <a:lstStyle/>
                    <a:p>
                      <a:r>
                        <a:rPr lang="en-GB" sz="1200" b="1"/>
                        <a:t>Spectra primary care referral template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/>
                        <a:t>Primary care asthma nurses and or PCN or practice pharmacists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>
                          <a:solidFill>
                            <a:schemeClr val="accent6"/>
                          </a:solidFill>
                        </a:rPr>
                        <a:t>Available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630491"/>
                  </a:ext>
                </a:extLst>
              </a:tr>
              <a:tr h="337279">
                <a:tc>
                  <a:txBody>
                    <a:bodyPr/>
                    <a:lstStyle/>
                    <a:p>
                      <a:r>
                        <a:rPr lang="en-GB" sz="1200" b="1"/>
                        <a:t>Secondary care referral proforma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Secondary care respiratory physicians and respiratory clinical nurse specialists.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Nov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398767"/>
                  </a:ext>
                </a:extLst>
              </a:tr>
              <a:tr h="337279">
                <a:tc>
                  <a:txBody>
                    <a:bodyPr/>
                    <a:lstStyle/>
                    <a:p>
                      <a:r>
                        <a:rPr lang="en-GB" sz="1200" b="1"/>
                        <a:t>Tertiary care homecare resource pack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Tertiary care consultants, nurses and pharmacists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>
                          <a:solidFill>
                            <a:schemeClr val="accent6"/>
                          </a:solidFill>
                        </a:rPr>
                        <a:t>Available through AHSN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359985"/>
                  </a:ext>
                </a:extLst>
              </a:tr>
              <a:tr h="337279">
                <a:tc>
                  <a:txBody>
                    <a:bodyPr/>
                    <a:lstStyle/>
                    <a:p>
                      <a:r>
                        <a:rPr lang="en-GB" sz="1200" b="1"/>
                        <a:t>Home monitoring – Asthma registry app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Severe Asthma patients, Tertiary care clinicians and  homecare Specialists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Jan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818372"/>
                  </a:ext>
                </a:extLst>
              </a:tr>
            </a:tbl>
          </a:graphicData>
        </a:graphic>
      </p:graphicFrame>
      <p:pic>
        <p:nvPicPr>
          <p:cNvPr id="7" name="Picture 4" descr="Home - Oxford Academic Health Science Network">
            <a:extLst>
              <a:ext uri="{FF2B5EF4-FFF2-40B4-BE49-F238E27FC236}">
                <a16:creationId xmlns:a16="http://schemas.microsoft.com/office/drawing/2014/main" id="{BDF37803-9DB9-4D05-A97D-32DDBC411D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429" y="358054"/>
            <a:ext cx="1112597" cy="592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310E314-8C22-483B-88A6-7F0A1DF5228E}"/>
              </a:ext>
            </a:extLst>
          </p:cNvPr>
          <p:cNvSpPr txBox="1"/>
          <p:nvPr/>
        </p:nvSpPr>
        <p:spPr>
          <a:xfrm>
            <a:off x="314325" y="6057623"/>
            <a:ext cx="116014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Toolkit will be available here: </a:t>
            </a:r>
            <a:r>
              <a:rPr lang="en-GB" dirty="0">
                <a:hlinkClick r:id="rId3"/>
              </a:rPr>
              <a:t>https://www.oxfordahsn.org/our-work/adopting-innovation/national-programmes/asthma-biologics/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79242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35378A78C21543BAC0D49ED9525536" ma:contentTypeVersion="18" ma:contentTypeDescription="Create a new document." ma:contentTypeScope="" ma:versionID="56ffcd1599eb679fa2c8af8bc78823cd">
  <xsd:schema xmlns:xsd="http://www.w3.org/2001/XMLSchema" xmlns:xs="http://www.w3.org/2001/XMLSchema" xmlns:p="http://schemas.microsoft.com/office/2006/metadata/properties" xmlns:ns1="http://schemas.microsoft.com/sharepoint/v3" xmlns:ns2="66591435-b5b2-4f10-bd80-fe94fb726cea" xmlns:ns3="ebbe5aa3-a1ec-48d2-bf89-2bda474e2669" xmlns:ns4="41027b1e-6233-4dce-a84f-32b0179d2bd8" targetNamespace="http://schemas.microsoft.com/office/2006/metadata/properties" ma:root="true" ma:fieldsID="5b5d0c9ee2919ab26dfa44c18e6bec9e" ns1:_="" ns2:_="" ns3:_="" ns4:_="">
    <xsd:import namespace="http://schemas.microsoft.com/sharepoint/v3"/>
    <xsd:import namespace="66591435-b5b2-4f10-bd80-fe94fb726cea"/>
    <xsd:import namespace="ebbe5aa3-a1ec-48d2-bf89-2bda474e2669"/>
    <xsd:import namespace="41027b1e-6233-4dce-a84f-32b0179d2bd8"/>
    <xsd:element name="properties">
      <xsd:complexType>
        <xsd:sequence>
          <xsd:element name="documentManagement">
            <xsd:complexType>
              <xsd:all>
                <xsd:element ref="ns2:a332a8731d7546d79f8e2d87250d5c2d" minOccurs="0"/>
                <xsd:element ref="ns2:TaxCatchAll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591435-b5b2-4f10-bd80-fe94fb726cea" elementFormDefault="qualified">
    <xsd:import namespace="http://schemas.microsoft.com/office/2006/documentManagement/types"/>
    <xsd:import namespace="http://schemas.microsoft.com/office/infopath/2007/PartnerControls"/>
    <xsd:element name="a332a8731d7546d79f8e2d87250d5c2d" ma:index="8" nillable="true" ma:taxonomy="true" ma:internalName="a332a8731d7546d79f8e2d87250d5c2d" ma:taxonomyFieldName="Dept" ma:displayName="Dept" ma:default="" ma:fieldId="{a332a873-1d75-46d7-9f8e-2d87250d5c2d}" ma:sspId="1b0b8d0d-d165-488e-a72b-f756f9e7fb2c" ma:termSetId="fb27fefb-afed-4c63-9cfb-c5d26d93775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d80920fb-dcc8-4721-a977-977d112bbb9e}" ma:internalName="TaxCatchAll" ma:showField="CatchAllData" ma:web="3c3d8cb3-2a38-4bf7-b72d-8543ff23f9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e5aa3-a1ec-48d2-bf89-2bda474e2669" elementFormDefault="qualified">
    <xsd:import namespace="http://schemas.microsoft.com/office/2006/documentManagement/types"/>
    <xsd:import namespace="http://schemas.microsoft.com/office/infopath/2007/PartnerControls"/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description="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description="" ma:internalName="MediaServiceLocation" ma:readOnly="true">
      <xsd:simpleType>
        <xsd:restriction base="dms:Text"/>
      </xsd:simpleType>
    </xsd:element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027b1e-6233-4dce-a84f-32b0179d2bd8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332a8731d7546d79f8e2d87250d5c2d xmlns="66591435-b5b2-4f10-bd80-fe94fb726ce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Clinical Innovation Adoption</TermName>
          <TermId xmlns="http://schemas.microsoft.com/office/infopath/2007/PartnerControls">2c8c4955-ae29-401a-9a5c-9b3d340bbcc9</TermId>
        </TermInfo>
      </Terms>
    </a332a8731d7546d79f8e2d87250d5c2d>
    <_ip_UnifiedCompliancePolicyUIAction xmlns="http://schemas.microsoft.com/sharepoint/v3" xsi:nil="true"/>
    <TaxCatchAll xmlns="66591435-b5b2-4f10-bd80-fe94fb726cea">
      <Value>1</Value>
    </TaxCatchAll>
    <_ip_UnifiedCompliancePolicyProperties xmlns="http://schemas.microsoft.com/sharepoint/v3" xsi:nil="true"/>
    <SharedWithUsers xmlns="41027b1e-6233-4dce-a84f-32b0179d2bd8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DD3ACB0-2192-490A-B2F8-9A99A3823082}">
  <ds:schemaRefs>
    <ds:schemaRef ds:uri="41027b1e-6233-4dce-a84f-32b0179d2bd8"/>
    <ds:schemaRef ds:uri="66591435-b5b2-4f10-bd80-fe94fb726cea"/>
    <ds:schemaRef ds:uri="ebbe5aa3-a1ec-48d2-bf89-2bda474e266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2BB10FB-04AE-45B3-9731-CF79CDCFFF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840AFF-34F9-4A26-8BC5-3B0095BB3DFF}">
  <ds:schemaRefs>
    <ds:schemaRef ds:uri="41027b1e-6233-4dce-a84f-32b0179d2bd8"/>
    <ds:schemaRef ds:uri="66591435-b5b2-4f10-bd80-fe94fb726cea"/>
    <ds:schemaRef ds:uri="ebbe5aa3-a1ec-48d2-bf89-2bda474e266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226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1_Custom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Asthma Biologics Recap of Programme Focus and Priority areas  July 2021</dc:title>
  <dc:creator>James Rose</dc:creator>
  <cp:lastModifiedBy>Lepetyukh Marianna (RTH) OUH</cp:lastModifiedBy>
  <cp:revision>3</cp:revision>
  <dcterms:created xsi:type="dcterms:W3CDTF">2021-08-23T12:31:11Z</dcterms:created>
  <dcterms:modified xsi:type="dcterms:W3CDTF">2021-10-06T23:42:52Z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pt">
    <vt:lpwstr>1;#Clinical Innovation Adoption|2c8c4955-ae29-401a-9a5c-9b3d340bbcc9</vt:lpwstr>
  </property>
  <property fmtid="{D5CDD505-2E9C-101B-9397-08002B2CF9AE}" pid="3" name="ContentTypeId">
    <vt:lpwstr>0x0101007735378A78C21543BAC0D49ED9525536</vt:lpwstr>
  </property>
</Properties>
</file>