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18" r:id="rId2"/>
    <p:sldId id="519" r:id="rId3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FB6"/>
    <a:srgbClr val="CB1B4A"/>
    <a:srgbClr val="FCB414"/>
    <a:srgbClr val="282F39"/>
    <a:srgbClr val="007A7D"/>
    <a:srgbClr val="074D67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9" autoAdjust="0"/>
  </p:normalViewPr>
  <p:slideViewPr>
    <p:cSldViewPr snapToGrid="0">
      <p:cViewPr>
        <p:scale>
          <a:sx n="78" d="100"/>
          <a:sy n="78" d="100"/>
        </p:scale>
        <p:origin x="-72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208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9B0D2-A9BC-4A71-A9F1-09E368E7DADC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85AFE-8E2A-4763-A3D2-57784977F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5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LEGEND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85AFE-8E2A-4763-A3D2-57784977FD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1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99AC3C-FE44-4341-B799-F20DE8937C2B}"/>
              </a:ext>
            </a:extLst>
          </p:cNvPr>
          <p:cNvSpPr txBox="1"/>
          <p:nvPr/>
        </p:nvSpPr>
        <p:spPr>
          <a:xfrm>
            <a:off x="256031" y="81342"/>
            <a:ext cx="11718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rPr>
              <a:t>Transfer Timescale to Patient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lang="en-US" sz="1600" b="1" dirty="0" smtClean="0">
                <a:ea typeface="Noto Sans" panose="020B0502040504020204" pitchFamily="34"/>
                <a:cs typeface="Noto Sans" panose="020B0502040504020204" pitchFamily="34"/>
              </a:rPr>
              <a:t>Self-Administration for sub-cutaneous Biologic Therapy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0A4FA161-7019-4FDC-BC85-E737FC065193}"/>
              </a:ext>
            </a:extLst>
          </p:cNvPr>
          <p:cNvGrpSpPr/>
          <p:nvPr/>
        </p:nvGrpSpPr>
        <p:grpSpPr>
          <a:xfrm>
            <a:off x="2001890" y="4942455"/>
            <a:ext cx="781744" cy="899962"/>
            <a:chOff x="5709865" y="3492501"/>
            <a:chExt cx="383352" cy="44132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xmlns="" id="{C39591F2-9C3F-4FF0-AF75-CE7CB5147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xmlns="" id="{C829FFDE-BD48-4D26-9F94-1784AA4E7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56CB7A0E-B26B-44F9-AE5C-EA6403597D2B}"/>
              </a:ext>
            </a:extLst>
          </p:cNvPr>
          <p:cNvGrpSpPr/>
          <p:nvPr/>
        </p:nvGrpSpPr>
        <p:grpSpPr>
          <a:xfrm>
            <a:off x="2907717" y="4956841"/>
            <a:ext cx="781744" cy="899962"/>
            <a:chOff x="5709865" y="3492501"/>
            <a:chExt cx="383352" cy="441325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xmlns="" id="{CB9EB1F3-7B3B-43BC-802B-F6DA1E6EC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xmlns="" id="{39E9FFF9-E52A-4600-9385-1592980ED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7DDC37FA-46B6-4644-8D0A-0499C229EF1A}"/>
              </a:ext>
            </a:extLst>
          </p:cNvPr>
          <p:cNvGrpSpPr/>
          <p:nvPr/>
        </p:nvGrpSpPr>
        <p:grpSpPr>
          <a:xfrm>
            <a:off x="3832541" y="4956841"/>
            <a:ext cx="781744" cy="899962"/>
            <a:chOff x="5709865" y="3492501"/>
            <a:chExt cx="383352" cy="441325"/>
          </a:xfrm>
          <a:solidFill>
            <a:schemeClr val="accent2"/>
          </a:solidFill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xmlns="" id="{B57C0864-B97E-4BA6-87EC-7960ECD56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xmlns="" id="{C2BEA82F-C7A1-4C2B-B4F4-FD43F8CFA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54CADB57-D442-4CF4-AED0-0853798BAF29}"/>
              </a:ext>
            </a:extLst>
          </p:cNvPr>
          <p:cNvGrpSpPr/>
          <p:nvPr/>
        </p:nvGrpSpPr>
        <p:grpSpPr>
          <a:xfrm>
            <a:off x="4748967" y="4956841"/>
            <a:ext cx="781744" cy="899962"/>
            <a:chOff x="5709865" y="3492501"/>
            <a:chExt cx="383352" cy="441325"/>
          </a:xfrm>
          <a:solidFill>
            <a:schemeClr val="accent2">
              <a:lumMod val="75000"/>
            </a:schemeClr>
          </a:solidFill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xmlns="" id="{604EE49B-59DF-4513-93A3-2C9B4DFCB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xmlns="" id="{9ACBA0AD-03CD-471C-A0D8-0D6AEBDD9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09A3705C-7103-4910-B63D-AF0811A117F2}"/>
              </a:ext>
            </a:extLst>
          </p:cNvPr>
          <p:cNvGrpSpPr/>
          <p:nvPr/>
        </p:nvGrpSpPr>
        <p:grpSpPr>
          <a:xfrm>
            <a:off x="5655096" y="4956841"/>
            <a:ext cx="781744" cy="899962"/>
            <a:chOff x="5709865" y="3492501"/>
            <a:chExt cx="383352" cy="44132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8" name="Freeform 5">
              <a:extLst>
                <a:ext uri="{FF2B5EF4-FFF2-40B4-BE49-F238E27FC236}">
                  <a16:creationId xmlns:a16="http://schemas.microsoft.com/office/drawing/2014/main" xmlns="" id="{BB57116F-E8E7-48F6-91AB-25963C4FF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Freeform 6">
              <a:extLst>
                <a:ext uri="{FF2B5EF4-FFF2-40B4-BE49-F238E27FC236}">
                  <a16:creationId xmlns:a16="http://schemas.microsoft.com/office/drawing/2014/main" xmlns="" id="{14027881-90F8-4831-AC19-ED03E8427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96BB238B-9F9B-4AB5-925F-3A5B37E2A3C5}"/>
              </a:ext>
            </a:extLst>
          </p:cNvPr>
          <p:cNvGrpSpPr/>
          <p:nvPr/>
        </p:nvGrpSpPr>
        <p:grpSpPr>
          <a:xfrm>
            <a:off x="6561226" y="4956841"/>
            <a:ext cx="781744" cy="899962"/>
            <a:chOff x="5709865" y="3492501"/>
            <a:chExt cx="383352" cy="441325"/>
          </a:xfrm>
          <a:solidFill>
            <a:schemeClr val="accent5"/>
          </a:solidFill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xmlns="" id="{2170BE38-01D1-4A40-8726-2B8B9F59E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xmlns="" id="{7EA5962B-9974-467F-97E9-F96E2D190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FBFB009F-617D-44DB-B77E-6C1765816D1D}"/>
              </a:ext>
            </a:extLst>
          </p:cNvPr>
          <p:cNvGrpSpPr/>
          <p:nvPr/>
        </p:nvGrpSpPr>
        <p:grpSpPr>
          <a:xfrm>
            <a:off x="7480272" y="4956841"/>
            <a:ext cx="781744" cy="899962"/>
            <a:chOff x="5709865" y="3492501"/>
            <a:chExt cx="383352" cy="441325"/>
          </a:xfrm>
          <a:solidFill>
            <a:schemeClr val="accent5">
              <a:lumMod val="75000"/>
            </a:schemeClr>
          </a:solidFill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xmlns="" id="{D4E4762F-C7C4-4AD4-86F6-C0E4A99B3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xmlns="" id="{D042CAD9-F337-48E2-B3BF-2EC6D2932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0B7DEEF6-4BBB-4B99-B77B-3579E032B4C0}"/>
              </a:ext>
            </a:extLst>
          </p:cNvPr>
          <p:cNvGrpSpPr/>
          <p:nvPr/>
        </p:nvGrpSpPr>
        <p:grpSpPr>
          <a:xfrm>
            <a:off x="8347744" y="4956841"/>
            <a:ext cx="781744" cy="899962"/>
            <a:chOff x="5709865" y="3492501"/>
            <a:chExt cx="383352" cy="441325"/>
          </a:xfrm>
          <a:solidFill>
            <a:schemeClr val="accent4"/>
          </a:solidFill>
        </p:grpSpPr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xmlns="" id="{096D8088-DAE2-4E77-B4F2-4690022CF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xmlns="" id="{AD488236-27BE-4D59-9826-F2CAB62DE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575ABA4-A5CB-40F0-92B4-07795AD33674}"/>
              </a:ext>
            </a:extLst>
          </p:cNvPr>
          <p:cNvGrpSpPr/>
          <p:nvPr/>
        </p:nvGrpSpPr>
        <p:grpSpPr>
          <a:xfrm>
            <a:off x="9243576" y="4956841"/>
            <a:ext cx="781744" cy="899962"/>
            <a:chOff x="5709865" y="3492501"/>
            <a:chExt cx="383352" cy="441325"/>
          </a:xfrm>
          <a:solidFill>
            <a:schemeClr val="accent4"/>
          </a:solidFill>
        </p:grpSpPr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xmlns="" id="{5334E542-035D-4B66-8092-5D8B6AE19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9865" y="3732213"/>
              <a:ext cx="383352" cy="201613"/>
            </a:xfrm>
            <a:custGeom>
              <a:avLst/>
              <a:gdLst>
                <a:gd name="T0" fmla="*/ 0 w 270"/>
                <a:gd name="T1" fmla="*/ 143 h 143"/>
                <a:gd name="T2" fmla="*/ 61 w 270"/>
                <a:gd name="T3" fmla="*/ 31 h 143"/>
                <a:gd name="T4" fmla="*/ 206 w 270"/>
                <a:gd name="T5" fmla="*/ 30 h 143"/>
                <a:gd name="T6" fmla="*/ 270 w 270"/>
                <a:gd name="T7" fmla="*/ 143 h 143"/>
                <a:gd name="T8" fmla="*/ 0 w 270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143">
                  <a:moveTo>
                    <a:pt x="0" y="143"/>
                  </a:moveTo>
                  <a:cubicBezTo>
                    <a:pt x="2" y="96"/>
                    <a:pt x="21" y="57"/>
                    <a:pt x="61" y="31"/>
                  </a:cubicBezTo>
                  <a:cubicBezTo>
                    <a:pt x="108" y="1"/>
                    <a:pt x="158" y="0"/>
                    <a:pt x="206" y="30"/>
                  </a:cubicBezTo>
                  <a:cubicBezTo>
                    <a:pt x="248" y="55"/>
                    <a:pt x="268" y="94"/>
                    <a:pt x="270" y="143"/>
                  </a:cubicBezTo>
                  <a:cubicBezTo>
                    <a:pt x="180" y="143"/>
                    <a:pt x="90" y="143"/>
                    <a:pt x="0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xmlns="" id="{1052E0D5-4D05-4BE8-BC81-45161233E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536" y="3492501"/>
              <a:ext cx="226818" cy="220663"/>
            </a:xfrm>
            <a:custGeom>
              <a:avLst/>
              <a:gdLst>
                <a:gd name="T0" fmla="*/ 79 w 158"/>
                <a:gd name="T1" fmla="*/ 157 h 157"/>
                <a:gd name="T2" fmla="*/ 0 w 158"/>
                <a:gd name="T3" fmla="*/ 78 h 157"/>
                <a:gd name="T4" fmla="*/ 79 w 158"/>
                <a:gd name="T5" fmla="*/ 0 h 157"/>
                <a:gd name="T6" fmla="*/ 157 w 158"/>
                <a:gd name="T7" fmla="*/ 79 h 157"/>
                <a:gd name="T8" fmla="*/ 79 w 158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79" y="157"/>
                  </a:moveTo>
                  <a:cubicBezTo>
                    <a:pt x="36" y="157"/>
                    <a:pt x="0" y="122"/>
                    <a:pt x="0" y="78"/>
                  </a:cubicBezTo>
                  <a:cubicBezTo>
                    <a:pt x="1" y="35"/>
                    <a:pt x="35" y="0"/>
                    <a:pt x="79" y="0"/>
                  </a:cubicBezTo>
                  <a:cubicBezTo>
                    <a:pt x="123" y="0"/>
                    <a:pt x="158" y="35"/>
                    <a:pt x="157" y="79"/>
                  </a:cubicBezTo>
                  <a:cubicBezTo>
                    <a:pt x="157" y="122"/>
                    <a:pt x="122" y="157"/>
                    <a:pt x="79" y="1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0" name="Speech Bubble: Oval 92">
            <a:extLst>
              <a:ext uri="{FF2B5EF4-FFF2-40B4-BE49-F238E27FC236}">
                <a16:creationId xmlns:a16="http://schemas.microsoft.com/office/drawing/2014/main" xmlns="" id="{2D36C3BF-EC26-5F41-888A-0658B712FAF3}"/>
              </a:ext>
            </a:extLst>
          </p:cNvPr>
          <p:cNvSpPr/>
          <p:nvPr/>
        </p:nvSpPr>
        <p:spPr>
          <a:xfrm>
            <a:off x="9713850" y="2921041"/>
            <a:ext cx="2459626" cy="2011977"/>
          </a:xfrm>
          <a:prstGeom prst="wedgeEllipseCallout">
            <a:avLst>
              <a:gd name="adj1" fmla="val -45849"/>
              <a:gd name="adj2" fmla="val 4613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rPr>
              <a:t>- Non-adherent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lang="en-US" sz="1200" dirty="0">
                <a:solidFill>
                  <a:srgbClr val="FFFFFF"/>
                </a:solidFill>
              </a:rPr>
              <a:t>behaviour  (</a:t>
            </a:r>
            <a:r>
              <a:rPr lang="en-US" sz="1200" dirty="0" smtClean="0">
                <a:solidFill>
                  <a:srgbClr val="FFFFFF"/>
                </a:solidFill>
              </a:rPr>
              <a:t>appointments and</a:t>
            </a:r>
            <a:endParaRPr lang="en-US" sz="1200" dirty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rPr>
              <a:t>treatment plans)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FFFFFF"/>
                </a:solidFill>
                <a:latin typeface="Calibri" panose="020F0502020204030204"/>
              </a:rPr>
              <a:t>- </a:t>
            </a:r>
            <a:r>
              <a:rPr lang="en-US" sz="1200" dirty="0">
                <a:solidFill>
                  <a:srgbClr val="FFFFFF"/>
                </a:solidFill>
                <a:latin typeface="Calibri" panose="020F0502020204030204"/>
              </a:rPr>
              <a:t>No cold chain delivery and/or storage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</a:rPr>
              <a:t>- Dexterity issues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FFFFFF"/>
                </a:solidFill>
                <a:latin typeface="Calibri" panose="020F0502020204030204"/>
              </a:rPr>
              <a:t>- </a:t>
            </a:r>
            <a:r>
              <a:rPr lang="en-US" sz="1200" dirty="0" smtClean="0">
                <a:solidFill>
                  <a:srgbClr val="FFFFFF"/>
                </a:solidFill>
                <a:latin typeface="Calibri" panose="020F0502020204030204"/>
              </a:rPr>
              <a:t>Patient declines </a:t>
            </a:r>
            <a:r>
              <a:rPr lang="en-US" sz="1200" dirty="0">
                <a:solidFill>
                  <a:srgbClr val="FFFFFF"/>
                </a:solidFill>
                <a:latin typeface="Calibri" panose="020F0502020204030204"/>
              </a:rPr>
              <a:t>home </a:t>
            </a:r>
            <a:r>
              <a:rPr lang="en-US" sz="1200" dirty="0" smtClean="0">
                <a:solidFill>
                  <a:srgbClr val="FFFFFF"/>
                </a:solidFill>
                <a:latin typeface="Calibri" panose="020F0502020204030204"/>
              </a:rPr>
              <a:t>administration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27" name="Speech Bubble: Oval 92">
            <a:extLst>
              <a:ext uri="{FF2B5EF4-FFF2-40B4-BE49-F238E27FC236}">
                <a16:creationId xmlns:a16="http://schemas.microsoft.com/office/drawing/2014/main" xmlns="" id="{A73E8E26-D698-644F-93E8-91FA4F04CB47}"/>
              </a:ext>
            </a:extLst>
          </p:cNvPr>
          <p:cNvSpPr/>
          <p:nvPr/>
        </p:nvSpPr>
        <p:spPr>
          <a:xfrm>
            <a:off x="85975" y="604561"/>
            <a:ext cx="3603486" cy="2316479"/>
          </a:xfrm>
          <a:prstGeom prst="wedgeEllipseCallout">
            <a:avLst>
              <a:gd name="adj1" fmla="val 12378"/>
              <a:gd name="adj2" fmla="val 13180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- Excellent </a:t>
            </a:r>
            <a:r>
              <a:rPr lang="en-US" sz="1200" dirty="0" smtClean="0">
                <a:solidFill>
                  <a:schemeClr val="tx1"/>
                </a:solidFill>
              </a:rPr>
              <a:t>engagement between patient and severe </a:t>
            </a:r>
            <a:r>
              <a:rPr lang="en-US" sz="1200" dirty="0">
                <a:solidFill>
                  <a:schemeClr val="tx1"/>
                </a:solidFill>
              </a:rPr>
              <a:t>asthma </a:t>
            </a:r>
            <a:r>
              <a:rPr lang="en-US" sz="1200" dirty="0" smtClean="0">
                <a:solidFill>
                  <a:schemeClr val="tx1"/>
                </a:solidFill>
              </a:rPr>
              <a:t>team</a:t>
            </a:r>
            <a:endParaRPr lang="en-US" sz="1200" dirty="0">
              <a:solidFill>
                <a:schemeClr val="tx1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- Adherent behaviour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                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smtClean="0">
                <a:solidFill>
                  <a:schemeClr val="tx1"/>
                </a:solidFill>
              </a:rPr>
              <a:t>appointments and </a:t>
            </a:r>
            <a:r>
              <a:rPr lang="en-US" sz="1200" dirty="0" smtClean="0">
                <a:solidFill>
                  <a:schemeClr val="tx1"/>
                </a:solidFill>
              </a:rPr>
              <a:t>treatment plans)</a:t>
            </a:r>
            <a:endParaRPr lang="en-US" sz="1200" dirty="0" smtClean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- Severe asthma c</a:t>
            </a:r>
            <a:r>
              <a:rPr lang="en-GB" sz="1200" dirty="0" smtClean="0">
                <a:solidFill>
                  <a:schemeClr val="tx1"/>
                </a:solidFill>
                <a:ea typeface="Calibri"/>
              </a:rPr>
              <a:t>entre </a:t>
            </a:r>
            <a:r>
              <a:rPr lang="en-GB" sz="1200" dirty="0">
                <a:solidFill>
                  <a:schemeClr val="tx1"/>
                </a:solidFill>
                <a:ea typeface="Calibri"/>
              </a:rPr>
              <a:t>set up </a:t>
            </a:r>
            <a:r>
              <a:rPr lang="en-GB" sz="1200" dirty="0" smtClean="0">
                <a:solidFill>
                  <a:schemeClr val="tx1"/>
                </a:solidFill>
                <a:ea typeface="Calibri"/>
              </a:rPr>
              <a:t>providing </a:t>
            </a:r>
            <a:r>
              <a:rPr lang="en-GB" sz="1200" dirty="0">
                <a:solidFill>
                  <a:schemeClr val="tx1"/>
                </a:solidFill>
                <a:ea typeface="Calibri"/>
              </a:rPr>
              <a:t>oversight </a:t>
            </a:r>
            <a:r>
              <a:rPr lang="en-GB" sz="1200" dirty="0" smtClean="0">
                <a:solidFill>
                  <a:schemeClr val="tx1"/>
                </a:solidFill>
                <a:ea typeface="Calibri"/>
              </a:rPr>
              <a:t>and monitoring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algn="ctr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- Homecare nurse </a:t>
            </a:r>
            <a:r>
              <a:rPr lang="en-US" sz="1200" dirty="0">
                <a:solidFill>
                  <a:schemeClr val="tx1"/>
                </a:solidFill>
              </a:rPr>
              <a:t>support </a:t>
            </a:r>
            <a:r>
              <a:rPr lang="en-US" sz="1200" dirty="0" smtClean="0">
                <a:solidFill>
                  <a:schemeClr val="tx1"/>
                </a:solidFill>
              </a:rPr>
              <a:t>available                                        </a:t>
            </a:r>
            <a:r>
              <a:rPr lang="en-US" sz="1200" dirty="0" smtClean="0">
                <a:solidFill>
                  <a:schemeClr val="tx1"/>
                </a:solidFill>
              </a:rPr>
              <a:t>- Updated personalised action plan</a:t>
            </a:r>
            <a:endParaRPr lang="en-US" sz="1200" baseline="30000" dirty="0">
              <a:solidFill>
                <a:schemeClr val="tx1"/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- Suitable cold chain transport/storage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noProof="0" dirty="0" smtClean="0">
                <a:solidFill>
                  <a:schemeClr val="tx1"/>
                </a:solidFill>
              </a:rPr>
              <a:t>- Safe disposal of sharps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Speech Bubble: Oval 92">
                <a:extLst>
                  <a:ext uri="{FF2B5EF4-FFF2-40B4-BE49-F238E27FC236}">
                    <a16:creationId xmlns:a16="http://schemas.microsoft.com/office/drawing/2014/main" xmlns="" id="{04862E0C-2EC2-7C49-BDFE-D2646B224B1E}"/>
                  </a:ext>
                </a:extLst>
              </p:cNvPr>
              <p:cNvSpPr/>
              <p:nvPr/>
            </p:nvSpPr>
            <p:spPr>
              <a:xfrm>
                <a:off x="2583418" y="2524710"/>
                <a:ext cx="2784434" cy="1876602"/>
              </a:xfrm>
              <a:prstGeom prst="wedgeEllipseCallout">
                <a:avLst>
                  <a:gd name="adj1" fmla="val 7957"/>
                  <a:gd name="adj2" fmla="val 73602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defRPr/>
                </a:pPr>
                <a:r>
                  <a:rPr lang="en-US" sz="1200" dirty="0">
                    <a:solidFill>
                      <a:srgbClr val="FFFFFF"/>
                    </a:solidFill>
                  </a:rPr>
                  <a:t>- UK licensing </a:t>
                </a:r>
                <a:r>
                  <a:rPr lang="en-US" sz="1200" dirty="0" smtClean="0">
                    <a:solidFill>
                      <a:srgbClr val="FFFFFF"/>
                    </a:solidFill>
                  </a:rPr>
                  <a:t> for transfer</a:t>
                </a:r>
                <a:endParaRPr lang="en-US" sz="1200" dirty="0">
                  <a:solidFill>
                    <a:srgbClr val="FFFFFF"/>
                  </a:solidFill>
                </a:endParaRPr>
              </a:p>
              <a:p>
                <a:pPr algn="ctr">
                  <a:defRPr/>
                </a:pPr>
                <a:r>
                  <a:rPr lang="en-US" sz="1200" dirty="0">
                    <a:solidFill>
                      <a:srgbClr val="FFFFFF"/>
                    </a:solidFill>
                  </a:rPr>
                  <a:t>Xolair®: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FFFF"/>
                        </a:solidFill>
                        <a:latin typeface="Cambria Math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200" dirty="0">
                    <a:solidFill>
                      <a:srgbClr val="FFFFFF"/>
                    </a:solidFill>
                  </a:rPr>
                  <a:t> 4</a:t>
                </a:r>
                <a:r>
                  <a:rPr lang="en-US" sz="1200" baseline="30000" dirty="0">
                    <a:solidFill>
                      <a:srgbClr val="FFFFFF"/>
                    </a:solidFill>
                  </a:rPr>
                  <a:t>th</a:t>
                </a:r>
                <a:r>
                  <a:rPr lang="en-US" sz="1200" dirty="0">
                    <a:solidFill>
                      <a:srgbClr val="FFFFFF"/>
                    </a:solidFill>
                  </a:rPr>
                  <a:t> </a:t>
                </a:r>
                <a:r>
                  <a:rPr lang="en-US" sz="1200" dirty="0" smtClean="0">
                    <a:solidFill>
                      <a:srgbClr val="FFFFFF"/>
                    </a:solidFill>
                  </a:rPr>
                  <a:t>dose </a:t>
                </a:r>
              </a:p>
              <a:p>
                <a:pPr algn="ctr">
                  <a:defRPr/>
                </a:pPr>
                <a:r>
                  <a:rPr lang="en-US" sz="1200" dirty="0" smtClean="0">
                    <a:solidFill>
                      <a:srgbClr val="FFFFFF"/>
                    </a:solidFill>
                  </a:rPr>
                  <a:t>Nucula</a:t>
                </a:r>
                <a:r>
                  <a:rPr lang="en-US" sz="1200" dirty="0">
                    <a:solidFill>
                      <a:srgbClr val="FFFFFF"/>
                    </a:solidFill>
                  </a:rPr>
                  <a:t>®:  </a:t>
                </a:r>
                <a:r>
                  <a:rPr lang="en-US" sz="1200" dirty="0" smtClean="0">
                    <a:solidFill>
                      <a:srgbClr val="FFFFFF"/>
                    </a:solidFill>
                  </a:rPr>
                  <a:t>if HCP</a:t>
                </a:r>
                <a:r>
                  <a:rPr lang="en-US" sz="1200" baseline="30000" dirty="0" smtClean="0">
                    <a:solidFill>
                      <a:srgbClr val="FFFFFF"/>
                    </a:solidFill>
                  </a:rPr>
                  <a:t> </a:t>
                </a:r>
                <a:r>
                  <a:rPr lang="en-US" sz="1200" dirty="0" smtClean="0">
                    <a:solidFill>
                      <a:srgbClr val="FFFFFF"/>
                    </a:solidFill>
                  </a:rPr>
                  <a:t>determines  the transfer  to be appropriate</a:t>
                </a:r>
                <a:endParaRPr lang="en-US" sz="1200" dirty="0">
                  <a:solidFill>
                    <a:srgbClr val="FFFFFF"/>
                  </a:solidFill>
                </a:endParaRPr>
              </a:p>
              <a:p>
                <a:pPr lvl="0" algn="ctr">
                  <a:defRPr/>
                </a:pPr>
                <a:r>
                  <a:rPr lang="en-US" sz="1200" dirty="0" smtClean="0">
                    <a:solidFill>
                      <a:srgbClr val="FFFFFF"/>
                    </a:solidFill>
                  </a:rPr>
                  <a:t>Fasenra®: </a:t>
                </a:r>
                <a:r>
                  <a:rPr lang="en-US" sz="1200" dirty="0">
                    <a:solidFill>
                      <a:srgbClr val="FFFFFF"/>
                    </a:solidFill>
                  </a:rPr>
                  <a:t>those already experienced with </a:t>
                </a:r>
                <a:r>
                  <a:rPr lang="en-US" sz="1200" dirty="0" smtClean="0">
                    <a:solidFill>
                      <a:srgbClr val="FFFFFF"/>
                    </a:solidFill>
                  </a:rPr>
                  <a:t>treatment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28" name="Speech Bubble: Oval 9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4862E0C-2EC2-7C49-BDFE-D2646B224B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3418" y="2524710"/>
                <a:ext cx="2784434" cy="1876602"/>
              </a:xfrm>
              <a:prstGeom prst="wedgeEllipseCallout">
                <a:avLst>
                  <a:gd name="adj1" fmla="val 7957"/>
                  <a:gd name="adj2" fmla="val 73602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Speech Bubble: Oval 92">
            <a:extLst>
              <a:ext uri="{FF2B5EF4-FFF2-40B4-BE49-F238E27FC236}">
                <a16:creationId xmlns:a16="http://schemas.microsoft.com/office/drawing/2014/main" xmlns="" id="{3A8DFB99-F924-9740-A4A2-A30094CED55C}"/>
              </a:ext>
            </a:extLst>
          </p:cNvPr>
          <p:cNvSpPr/>
          <p:nvPr/>
        </p:nvSpPr>
        <p:spPr>
          <a:xfrm>
            <a:off x="6038485" y="2313933"/>
            <a:ext cx="1954852" cy="1395613"/>
          </a:xfrm>
          <a:prstGeom prst="wedgeEllipseCallout">
            <a:avLst>
              <a:gd name="adj1" fmla="val -45886"/>
              <a:gd name="adj2" fmla="val 130905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Maintenance oral corticosteroid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step-down support requiring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close monitoring and  tests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Speech Bubble: Oval 92">
            <a:extLst>
              <a:ext uri="{FF2B5EF4-FFF2-40B4-BE49-F238E27FC236}">
                <a16:creationId xmlns:a16="http://schemas.microsoft.com/office/drawing/2014/main" xmlns="" id="{B52B4758-1AEE-314C-ABFC-0A8E4F60099F}"/>
              </a:ext>
            </a:extLst>
          </p:cNvPr>
          <p:cNvSpPr/>
          <p:nvPr/>
        </p:nvSpPr>
        <p:spPr>
          <a:xfrm>
            <a:off x="5088915" y="770392"/>
            <a:ext cx="1899139" cy="1333601"/>
          </a:xfrm>
          <a:prstGeom prst="wedgeEllipseCallout">
            <a:avLst>
              <a:gd name="adj1" fmla="val -36925"/>
              <a:gd name="adj2" fmla="val 257874"/>
            </a:avLst>
          </a:prstGeom>
          <a:gradFill flip="none" rotWithShape="1">
            <a:gsLst>
              <a:gs pos="92100">
                <a:schemeClr val="accent5">
                  <a:lumMod val="60000"/>
                  <a:lumOff val="40000"/>
                </a:schemeClr>
              </a:gs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Previous drug anaphylaxis / hypersensitivity reaction</a:t>
            </a:r>
          </a:p>
        </p:txBody>
      </p:sp>
      <p:sp>
        <p:nvSpPr>
          <p:cNvPr id="132" name="Speech Bubble: Oval 92">
            <a:extLst>
              <a:ext uri="{FF2B5EF4-FFF2-40B4-BE49-F238E27FC236}">
                <a16:creationId xmlns:a16="http://schemas.microsoft.com/office/drawing/2014/main" xmlns="" id="{E2162E1D-F7E2-B643-A1ED-237A67F00AE3}"/>
              </a:ext>
            </a:extLst>
          </p:cNvPr>
          <p:cNvSpPr/>
          <p:nvPr/>
        </p:nvSpPr>
        <p:spPr>
          <a:xfrm>
            <a:off x="9834352" y="683865"/>
            <a:ext cx="1769499" cy="1362459"/>
          </a:xfrm>
          <a:prstGeom prst="wedgeEllipseCallout">
            <a:avLst>
              <a:gd name="adj1" fmla="val -111406"/>
              <a:gd name="adj2" fmla="val 25475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Pregnancy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requiring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closer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Speech Bubble: Oval 92">
            <a:extLst>
              <a:ext uri="{FF2B5EF4-FFF2-40B4-BE49-F238E27FC236}">
                <a16:creationId xmlns:a16="http://schemas.microsoft.com/office/drawing/2014/main" xmlns="" id="{A2E3F9CD-0FA5-6D4B-9ACF-B12BAF4EB12B}"/>
              </a:ext>
            </a:extLst>
          </p:cNvPr>
          <p:cNvSpPr/>
          <p:nvPr/>
        </p:nvSpPr>
        <p:spPr>
          <a:xfrm>
            <a:off x="8102412" y="1049983"/>
            <a:ext cx="1763304" cy="1794043"/>
          </a:xfrm>
          <a:prstGeom prst="wedgeEllipseCallout">
            <a:avLst>
              <a:gd name="adj1" fmla="val -59537"/>
              <a:gd name="adj2" fmla="val 162285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Ongoing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face-to-face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patient support and education required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901951" y="5883007"/>
            <a:ext cx="8253983" cy="782443"/>
          </a:xfrm>
          <a:prstGeom prst="leftRightArrow">
            <a:avLst/>
          </a:prstGeom>
          <a:gradFill>
            <a:gsLst>
              <a:gs pos="0">
                <a:schemeClr val="accent2"/>
              </a:gs>
              <a:gs pos="50000">
                <a:schemeClr val="accent5"/>
              </a:gs>
              <a:gs pos="100000">
                <a:srgbClr val="C00000"/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400" b="1" dirty="0">
                <a:solidFill>
                  <a:srgbClr val="FF0000"/>
                </a:solidFill>
              </a:rPr>
              <a:t>LOWER RISK </a:t>
            </a:r>
            <a:r>
              <a:rPr lang="en-GB" sz="1400" b="1" dirty="0" smtClean="0">
                <a:solidFill>
                  <a:srgbClr val="FF0000"/>
                </a:solidFill>
              </a:rPr>
              <a:t>PATIENT                                                                                                                  </a:t>
            </a:r>
            <a:r>
              <a:rPr lang="en-GB" sz="1400" b="1" dirty="0" smtClean="0">
                <a:solidFill>
                  <a:srgbClr val="007A7D">
                    <a:lumMod val="40000"/>
                    <a:lumOff val="60000"/>
                  </a:srgbClr>
                </a:solidFill>
              </a:rPr>
              <a:t>HIGHER </a:t>
            </a:r>
            <a:r>
              <a:rPr lang="en-GB" sz="1400" b="1" dirty="0">
                <a:solidFill>
                  <a:srgbClr val="007A7D">
                    <a:lumMod val="40000"/>
                    <a:lumOff val="60000"/>
                  </a:srgbClr>
                </a:solidFill>
              </a:rPr>
              <a:t>RISK </a:t>
            </a:r>
            <a:r>
              <a:rPr lang="en-GB" sz="1400" b="1" dirty="0" smtClean="0">
                <a:solidFill>
                  <a:srgbClr val="007A7D">
                    <a:lumMod val="40000"/>
                    <a:lumOff val="60000"/>
                  </a:srgbClr>
                </a:solidFill>
              </a:rPr>
              <a:t>PATIENT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endParaRPr lang="en-GB" sz="1400" dirty="0"/>
          </a:p>
        </p:txBody>
      </p:sp>
      <p:sp>
        <p:nvSpPr>
          <p:cNvPr id="3" name="Rounded Rectangle 2"/>
          <p:cNvSpPr/>
          <p:nvPr/>
        </p:nvSpPr>
        <p:spPr>
          <a:xfrm>
            <a:off x="10253472" y="6044366"/>
            <a:ext cx="1523998" cy="532874"/>
          </a:xfrm>
          <a:prstGeom prst="roundRect">
            <a:avLst/>
          </a:prstGeom>
          <a:solidFill>
            <a:srgbClr val="CB1B4A"/>
          </a:solidFill>
          <a:ln>
            <a:solidFill>
              <a:srgbClr val="CB1B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Unsuitable for self-administration </a:t>
            </a:r>
            <a:endParaRPr lang="en-GB" sz="1200" dirty="0"/>
          </a:p>
        </p:txBody>
      </p:sp>
      <p:sp>
        <p:nvSpPr>
          <p:cNvPr id="78" name="Rounded Rectangle 77"/>
          <p:cNvSpPr/>
          <p:nvPr/>
        </p:nvSpPr>
        <p:spPr>
          <a:xfrm>
            <a:off x="256031" y="6044366"/>
            <a:ext cx="1511809" cy="5328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42AF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ysClr val="windowText" lastClr="000000"/>
                </a:solidFill>
              </a:rPr>
              <a:t>Suitable for self-administration</a:t>
            </a:r>
            <a:endParaRPr lang="en-GB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6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Legend</a:t>
            </a:r>
            <a:endParaRPr lang="en-GB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400" smtClean="0">
                <a:solidFill>
                  <a:srgbClr val="282F39"/>
                </a:solidFill>
              </a:rPr>
              <a:t>Fasenra </a:t>
            </a:r>
            <a:r>
              <a:rPr lang="en-US" sz="1400" dirty="0">
                <a:solidFill>
                  <a:srgbClr val="282F39"/>
                </a:solidFill>
              </a:rPr>
              <a:t>(</a:t>
            </a:r>
            <a:r>
              <a:rPr lang="en-US" sz="1400" dirty="0" err="1">
                <a:solidFill>
                  <a:srgbClr val="282F39"/>
                </a:solidFill>
              </a:rPr>
              <a:t>benrazlizumab</a:t>
            </a:r>
            <a:r>
              <a:rPr lang="en-US" sz="1400" dirty="0">
                <a:solidFill>
                  <a:srgbClr val="282F39"/>
                </a:solidFill>
              </a:rPr>
              <a:t>), </a:t>
            </a:r>
            <a:r>
              <a:rPr lang="en-US" sz="1400" dirty="0" smtClean="0">
                <a:solidFill>
                  <a:srgbClr val="282F39"/>
                </a:solidFill>
              </a:rPr>
              <a:t>Nucula (</a:t>
            </a:r>
            <a:r>
              <a:rPr lang="en-US" sz="1400" dirty="0" err="1" smtClean="0">
                <a:solidFill>
                  <a:srgbClr val="282F39"/>
                </a:solidFill>
              </a:rPr>
              <a:t>mepolizumab</a:t>
            </a:r>
            <a:r>
              <a:rPr lang="en-US" sz="1400" dirty="0" smtClean="0">
                <a:solidFill>
                  <a:srgbClr val="282F39"/>
                </a:solidFill>
              </a:rPr>
              <a:t>), Xolair (omalizumab). </a:t>
            </a:r>
            <a:r>
              <a:rPr lang="en-GB" sz="1400" dirty="0" err="1" smtClean="0"/>
              <a:t>Cinqaero</a:t>
            </a:r>
            <a:r>
              <a:rPr lang="en-US" sz="1400" dirty="0">
                <a:solidFill>
                  <a:srgbClr val="282F39"/>
                </a:solidFill>
              </a:rPr>
              <a:t> </a:t>
            </a:r>
            <a:r>
              <a:rPr lang="en-US" sz="1400" dirty="0" smtClean="0">
                <a:solidFill>
                  <a:srgbClr val="282F39"/>
                </a:solidFill>
              </a:rPr>
              <a:t>(</a:t>
            </a:r>
            <a:r>
              <a:rPr lang="en-US" sz="1400" dirty="0" err="1" smtClean="0">
                <a:solidFill>
                  <a:srgbClr val="282F39"/>
                </a:solidFill>
              </a:rPr>
              <a:t>reslizumab</a:t>
            </a:r>
            <a:r>
              <a:rPr lang="en-US" sz="1400" dirty="0" smtClean="0">
                <a:solidFill>
                  <a:srgbClr val="282F39"/>
                </a:solidFill>
              </a:rPr>
              <a:t>) currently not suitable for patient self-administration; HCP = healthcare professional</a:t>
            </a:r>
            <a:endParaRPr lang="en-US" sz="1400" dirty="0">
              <a:solidFill>
                <a:srgbClr val="282F39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62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15664</TotalTime>
  <Words>183</Words>
  <Application>Microsoft Office PowerPoint</Application>
  <PresentationFormat>Custom</PresentationFormat>
  <Paragraphs>28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Legend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Murphy Anna - Consultant Pharmacist</cp:lastModifiedBy>
  <cp:revision>1037</cp:revision>
  <cp:lastPrinted>2020-05-26T07:52:54Z</cp:lastPrinted>
  <dcterms:created xsi:type="dcterms:W3CDTF">2017-12-05T16:25:52Z</dcterms:created>
  <dcterms:modified xsi:type="dcterms:W3CDTF">2021-05-19T12:20:11Z</dcterms:modified>
</cp:coreProperties>
</file>